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89" r:id="rId3"/>
    <p:sldId id="258" r:id="rId4"/>
    <p:sldId id="290" r:id="rId5"/>
    <p:sldId id="291" r:id="rId6"/>
    <p:sldId id="292" r:id="rId7"/>
    <p:sldId id="293" r:id="rId8"/>
    <p:sldId id="294" r:id="rId9"/>
    <p:sldId id="295" r:id="rId10"/>
    <p:sldId id="260" r:id="rId11"/>
    <p:sldId id="261" r:id="rId12"/>
    <p:sldId id="262" r:id="rId13"/>
    <p:sldId id="263" r:id="rId14"/>
    <p:sldId id="264" r:id="rId15"/>
    <p:sldId id="266" r:id="rId16"/>
    <p:sldId id="267" r:id="rId17"/>
    <p:sldId id="273" r:id="rId18"/>
    <p:sldId id="272" r:id="rId19"/>
    <p:sldId id="282" r:id="rId20"/>
    <p:sldId id="276" r:id="rId21"/>
    <p:sldId id="259" r:id="rId22"/>
    <p:sldId id="286" r:id="rId23"/>
    <p:sldId id="275" r:id="rId24"/>
    <p:sldId id="278" r:id="rId25"/>
    <p:sldId id="279" r:id="rId26"/>
    <p:sldId id="280" r:id="rId27"/>
    <p:sldId id="297" r:id="rId28"/>
    <p:sldId id="287" r:id="rId29"/>
    <p:sldId id="281"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9DA"/>
    <a:srgbClr val="45AEC7"/>
    <a:srgbClr val="33CCCC"/>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60"/>
  </p:normalViewPr>
  <p:slideViewPr>
    <p:cSldViewPr>
      <p:cViewPr varScale="1">
        <p:scale>
          <a:sx n="59" d="100"/>
          <a:sy n="59" d="100"/>
        </p:scale>
        <p:origin x="-77" y="-485"/>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autoTitleDeleted val="1"/>
    <c:plotArea>
      <c:layout/>
      <c:barChart>
        <c:barDir val="col"/>
        <c:grouping val="stacked"/>
        <c:ser>
          <c:idx val="0"/>
          <c:order val="0"/>
          <c:tx>
            <c:strRef>
              <c:f>Лист1!$B$1</c:f>
              <c:strCache>
                <c:ptCount val="1"/>
                <c:pt idx="0">
                  <c:v>Ряд 1</c:v>
                </c:pt>
              </c:strCache>
            </c:strRef>
          </c:tx>
          <c:cat>
            <c:strRef>
              <c:f>Лист1!$A$2:$A$8</c:f>
              <c:strCache>
                <c:ptCount val="7"/>
                <c:pt idx="0">
                  <c:v>О-222</c:v>
                </c:pt>
                <c:pt idx="1">
                  <c:v>МР-111</c:v>
                </c:pt>
                <c:pt idx="2">
                  <c:v>ОП-231</c:v>
                </c:pt>
                <c:pt idx="3">
                  <c:v>ТМ-221</c:v>
                </c:pt>
                <c:pt idx="4">
                  <c:v>Л-211</c:v>
                </c:pt>
                <c:pt idx="5">
                  <c:v>Ж-213</c:v>
                </c:pt>
                <c:pt idx="6">
                  <c:v>ТМ-111</c:v>
                </c:pt>
              </c:strCache>
            </c:strRef>
          </c:cat>
          <c:val>
            <c:numRef>
              <c:f>Лист1!$B$2:$B$8</c:f>
              <c:numCache>
                <c:formatCode>General</c:formatCode>
                <c:ptCount val="7"/>
                <c:pt idx="0">
                  <c:v>60</c:v>
                </c:pt>
                <c:pt idx="1">
                  <c:v>60</c:v>
                </c:pt>
                <c:pt idx="2">
                  <c:v>50</c:v>
                </c:pt>
                <c:pt idx="3">
                  <c:v>45</c:v>
                </c:pt>
                <c:pt idx="4">
                  <c:v>20</c:v>
                </c:pt>
                <c:pt idx="5">
                  <c:v>10</c:v>
                </c:pt>
                <c:pt idx="6">
                  <c:v>10</c:v>
                </c:pt>
              </c:numCache>
            </c:numRef>
          </c:val>
        </c:ser>
        <c:overlap val="100"/>
        <c:axId val="80622720"/>
        <c:axId val="110091648"/>
      </c:barChart>
      <c:catAx>
        <c:axId val="80622720"/>
        <c:scaling>
          <c:orientation val="minMax"/>
        </c:scaling>
        <c:axPos val="b"/>
        <c:tickLblPos val="nextTo"/>
        <c:crossAx val="110091648"/>
        <c:crosses val="autoZero"/>
        <c:auto val="1"/>
        <c:lblAlgn val="ctr"/>
        <c:lblOffset val="100"/>
      </c:catAx>
      <c:valAx>
        <c:axId val="110091648"/>
        <c:scaling>
          <c:orientation val="minMax"/>
        </c:scaling>
        <c:axPos val="l"/>
        <c:majorGridlines/>
        <c:numFmt formatCode="General" sourceLinked="1"/>
        <c:tickLblPos val="nextTo"/>
        <c:crossAx val="80622720"/>
        <c:crosses val="autoZero"/>
        <c:crossBetween val="between"/>
      </c:valAx>
    </c:plotArea>
    <c:plotVisOnly val="1"/>
  </c:chart>
  <c:txPr>
    <a:bodyPr/>
    <a:lstStyle/>
    <a:p>
      <a:pPr>
        <a:defRPr sz="1800"/>
      </a:pPr>
      <a:endParaRPr lang="ru-RU"/>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2F0CF3-F3B4-4393-9086-833D6285E5A8}" type="datetimeFigureOut">
              <a:rPr lang="ru-RU" smtClean="0"/>
              <a:pPr/>
              <a:t>28.06.2019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910F11-336E-4DB3-B708-496A497DCE79}"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9910F11-336E-4DB3-B708-496A497DCE79}" type="slidenum">
              <a:rPr lang="ru-RU" smtClean="0"/>
              <a:pPr/>
              <a:t>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9910F11-336E-4DB3-B708-496A497DCE79}" type="slidenum">
              <a:rPr lang="ru-RU" smtClean="0"/>
              <a:pPr/>
              <a:t>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9910F11-336E-4DB3-B708-496A497DCE79}" type="slidenum">
              <a:rPr lang="ru-RU" smtClean="0"/>
              <a:pPr/>
              <a:t>8</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9910F11-336E-4DB3-B708-496A497DCE79}" type="slidenum">
              <a:rPr lang="ru-RU" smtClean="0"/>
              <a:pPr/>
              <a:t>11</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9910F11-336E-4DB3-B708-496A497DCE79}" type="slidenum">
              <a:rPr lang="ru-RU" smtClean="0"/>
              <a:pPr/>
              <a:t>27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28.06.2019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28.06.2019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28.06.2019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28.06.2019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28.06.2019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28.06.2019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28.06.2019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28.06.2019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755576" y="1412776"/>
            <a:ext cx="7500990" cy="3500462"/>
          </a:xfrm>
        </p:spPr>
        <p:txBody>
          <a:bodyPr>
            <a:normAutofit fontScale="25000" lnSpcReduction="20000"/>
          </a:bodyPr>
          <a:lstStyle/>
          <a:p>
            <a:r>
              <a:rPr lang="kk-KZ" sz="11200" b="1" dirty="0" smtClean="0">
                <a:solidFill>
                  <a:srgbClr val="002060"/>
                </a:solidFill>
                <a:latin typeface="Times New Roman" pitchFamily="18" charset="0"/>
                <a:cs typeface="Times New Roman" pitchFamily="18" charset="0"/>
              </a:rPr>
              <a:t>Есеп мазмұны</a:t>
            </a:r>
            <a:endParaRPr lang="ru-RU" sz="11200" dirty="0" smtClean="0">
              <a:solidFill>
                <a:srgbClr val="002060"/>
              </a:solidFill>
              <a:latin typeface="Times New Roman" pitchFamily="18" charset="0"/>
              <a:cs typeface="Times New Roman" pitchFamily="18" charset="0"/>
            </a:endParaRPr>
          </a:p>
          <a:p>
            <a:pPr algn="just"/>
            <a:r>
              <a:rPr lang="kk-KZ" sz="11200" dirty="0" smtClean="0">
                <a:solidFill>
                  <a:srgbClr val="002060"/>
                </a:solidFill>
                <a:latin typeface="Times New Roman" pitchFamily="18" charset="0"/>
                <a:cs typeface="Times New Roman" pitchFamily="18" charset="0"/>
              </a:rPr>
              <a:t>1.2018-2019 оқу жылының тәрбие жұмысы бойынша жалпы мәлімет.</a:t>
            </a:r>
            <a:endParaRPr lang="ru-RU" sz="11200" dirty="0" smtClean="0">
              <a:solidFill>
                <a:srgbClr val="002060"/>
              </a:solidFill>
              <a:latin typeface="Times New Roman" pitchFamily="18" charset="0"/>
              <a:cs typeface="Times New Roman" pitchFamily="18" charset="0"/>
            </a:endParaRPr>
          </a:p>
          <a:p>
            <a:pPr algn="just"/>
            <a:r>
              <a:rPr lang="kk-KZ" sz="11200" dirty="0" smtClean="0">
                <a:solidFill>
                  <a:srgbClr val="002060"/>
                </a:solidFill>
                <a:latin typeface="Times New Roman" pitchFamily="18" charset="0"/>
                <a:cs typeface="Times New Roman" pitchFamily="18" charset="0"/>
              </a:rPr>
              <a:t>2. Жатақханада тұратын студенттер туралы мәлімет. </a:t>
            </a:r>
            <a:endParaRPr lang="ru-RU" sz="11200" dirty="0" smtClean="0">
              <a:solidFill>
                <a:srgbClr val="002060"/>
              </a:solidFill>
              <a:latin typeface="Times New Roman" pitchFamily="18" charset="0"/>
              <a:cs typeface="Times New Roman" pitchFamily="18" charset="0"/>
            </a:endParaRPr>
          </a:p>
          <a:p>
            <a:pPr algn="just"/>
            <a:r>
              <a:rPr lang="kk-KZ" sz="11200" dirty="0" smtClean="0">
                <a:solidFill>
                  <a:srgbClr val="002060"/>
                </a:solidFill>
                <a:latin typeface="Times New Roman" pitchFamily="18" charset="0"/>
                <a:cs typeface="Times New Roman" pitchFamily="18" charset="0"/>
              </a:rPr>
              <a:t>3. Студенттердің ыстық тамақпен қамтамасыз етілуі.</a:t>
            </a:r>
            <a:endParaRPr lang="ru-RU" sz="11200" dirty="0" smtClean="0">
              <a:solidFill>
                <a:srgbClr val="002060"/>
              </a:solidFill>
              <a:latin typeface="Times New Roman" pitchFamily="18" charset="0"/>
              <a:cs typeface="Times New Roman" pitchFamily="18" charset="0"/>
            </a:endParaRPr>
          </a:p>
          <a:p>
            <a:pPr algn="just"/>
            <a:r>
              <a:rPr lang="kk-KZ" sz="11200" dirty="0" smtClean="0">
                <a:solidFill>
                  <a:srgbClr val="002060"/>
                </a:solidFill>
                <a:latin typeface="Times New Roman" pitchFamily="18" charset="0"/>
                <a:cs typeface="Times New Roman" pitchFamily="18" charset="0"/>
              </a:rPr>
              <a:t>4. Жетім және ата-анасының қамқорысыз қалған студенттер.</a:t>
            </a:r>
            <a:endParaRPr lang="ru-RU" sz="11200" dirty="0" smtClean="0">
              <a:solidFill>
                <a:srgbClr val="002060"/>
              </a:solidFill>
              <a:latin typeface="Times New Roman" pitchFamily="18" charset="0"/>
              <a:cs typeface="Times New Roman" pitchFamily="18" charset="0"/>
            </a:endParaRPr>
          </a:p>
          <a:p>
            <a:pPr algn="just"/>
            <a:r>
              <a:rPr lang="kk-KZ" sz="11200" dirty="0" smtClean="0">
                <a:solidFill>
                  <a:srgbClr val="002060"/>
                </a:solidFill>
                <a:latin typeface="Times New Roman" pitchFamily="18" charset="0"/>
                <a:cs typeface="Times New Roman" pitchFamily="18" charset="0"/>
              </a:rPr>
              <a:t>5. Мүгедек студенттер.</a:t>
            </a:r>
            <a:endParaRPr lang="ru-RU" sz="11200" dirty="0" smtClean="0">
              <a:solidFill>
                <a:srgbClr val="002060"/>
              </a:solidFill>
              <a:latin typeface="Times New Roman" pitchFamily="18" charset="0"/>
              <a:cs typeface="Times New Roman" pitchFamily="18" charset="0"/>
            </a:endParaRPr>
          </a:p>
          <a:p>
            <a:pPr algn="just"/>
            <a:r>
              <a:rPr lang="kk-KZ" sz="11200" dirty="0" smtClean="0">
                <a:solidFill>
                  <a:srgbClr val="002060"/>
                </a:solidFill>
                <a:latin typeface="Times New Roman" pitchFamily="18" charset="0"/>
                <a:cs typeface="Times New Roman" pitchFamily="18" charset="0"/>
              </a:rPr>
              <a:t>6. Құқықтық тәрбие. ҚЖТИ есебінде тұрғандар.</a:t>
            </a:r>
            <a:endParaRPr lang="ru-RU" sz="11200" dirty="0" smtClean="0">
              <a:solidFill>
                <a:srgbClr val="002060"/>
              </a:solidFill>
              <a:latin typeface="Times New Roman" pitchFamily="18" charset="0"/>
              <a:cs typeface="Times New Roman" pitchFamily="18" charset="0"/>
            </a:endParaRPr>
          </a:p>
          <a:p>
            <a:pPr algn="just"/>
            <a:r>
              <a:rPr lang="kk-KZ" sz="11200" dirty="0" smtClean="0">
                <a:solidFill>
                  <a:srgbClr val="002060"/>
                </a:solidFill>
                <a:latin typeface="Times New Roman" pitchFamily="18" charset="0"/>
                <a:cs typeface="Times New Roman" pitchFamily="18" charset="0"/>
              </a:rPr>
              <a:t>7. Мерекелік және басқа да өткізілген іс-шаралар.</a:t>
            </a:r>
            <a:endParaRPr lang="ru-RU" sz="11200" dirty="0" smtClean="0">
              <a:solidFill>
                <a:srgbClr val="002060"/>
              </a:solidFill>
              <a:latin typeface="Times New Roman" pitchFamily="18" charset="0"/>
              <a:cs typeface="Times New Roman" pitchFamily="18" charset="0"/>
            </a:endParaRPr>
          </a:p>
          <a:p>
            <a:pPr algn="just"/>
            <a:r>
              <a:rPr lang="kk-KZ" sz="11200" dirty="0" smtClean="0">
                <a:solidFill>
                  <a:srgbClr val="002060"/>
                </a:solidFill>
                <a:latin typeface="Times New Roman" pitchFamily="18" charset="0"/>
                <a:cs typeface="Times New Roman" pitchFamily="18" charset="0"/>
              </a:rPr>
              <a:t> </a:t>
            </a:r>
            <a:endParaRPr lang="ru-RU" sz="11200" dirty="0" smtClean="0">
              <a:solidFill>
                <a:srgbClr val="002060"/>
              </a:solidFill>
              <a:latin typeface="Times New Roman" pitchFamily="18" charset="0"/>
              <a:cs typeface="Times New Roman" pitchFamily="18" charset="0"/>
            </a:endParaRPr>
          </a:p>
          <a:p>
            <a:pPr algn="just"/>
            <a:endParaRPr lang="ru-RU" dirty="0">
              <a:solidFill>
                <a:srgbClr val="002060"/>
              </a:solidFill>
            </a:endParaRPr>
          </a:p>
        </p:txBody>
      </p:sp>
      <p:sp>
        <p:nvSpPr>
          <p:cNvPr id="6" name="Заголовок 5"/>
          <p:cNvSpPr>
            <a:spLocks noGrp="1"/>
          </p:cNvSpPr>
          <p:nvPr>
            <p:ph type="ctrTitle"/>
          </p:nvPr>
        </p:nvSpPr>
        <p:spPr>
          <a:xfrm>
            <a:off x="683568" y="692696"/>
            <a:ext cx="7772400" cy="864096"/>
          </a:xfrm>
        </p:spPr>
        <p:txBody>
          <a:bodyPr>
            <a:normAutofit fontScale="90000"/>
          </a:bodyPr>
          <a:lstStyle/>
          <a:p>
            <a:r>
              <a:rPr lang="kk-KZ" sz="2700" b="1" dirty="0" smtClean="0">
                <a:solidFill>
                  <a:srgbClr val="002060"/>
                </a:solidFill>
                <a:latin typeface="Times New Roman" pitchFamily="18" charset="0"/>
                <a:cs typeface="Times New Roman" pitchFamily="18" charset="0"/>
              </a:rPr>
              <a:t>2018-2019 оқу жылына  тәрбие бағыты бойынша </a:t>
            </a:r>
            <a:br>
              <a:rPr lang="kk-KZ" sz="2700" b="1" dirty="0" smtClean="0">
                <a:solidFill>
                  <a:srgbClr val="002060"/>
                </a:solidFill>
                <a:latin typeface="Times New Roman" pitchFamily="18" charset="0"/>
                <a:cs typeface="Times New Roman" pitchFamily="18" charset="0"/>
              </a:rPr>
            </a:br>
            <a:r>
              <a:rPr lang="ru-RU" sz="2700" b="1" dirty="0" err="1" smtClean="0">
                <a:solidFill>
                  <a:srgbClr val="002060"/>
                </a:solidFill>
                <a:latin typeface="Times New Roman" pitchFamily="18" charset="0"/>
                <a:cs typeface="Times New Roman" pitchFamily="18" charset="0"/>
              </a:rPr>
              <a:t>жылды</a:t>
            </a:r>
            <a:r>
              <a:rPr lang="kk-KZ" sz="2700" b="1" dirty="0" smtClean="0">
                <a:solidFill>
                  <a:srgbClr val="002060"/>
                </a:solidFill>
                <a:latin typeface="Times New Roman" pitchFamily="18" charset="0"/>
                <a:cs typeface="Times New Roman" pitchFamily="18" charset="0"/>
              </a:rPr>
              <a:t>қ есеп</a:t>
            </a: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576064"/>
          </a:xfrm>
        </p:spPr>
        <p:txBody>
          <a:bodyPr>
            <a:noAutofit/>
          </a:bodyPr>
          <a:lstStyle/>
          <a:p>
            <a:r>
              <a:rPr lang="kk-KZ" sz="3200" b="1" dirty="0" smtClean="0">
                <a:solidFill>
                  <a:srgbClr val="002060"/>
                </a:solidFill>
                <a:latin typeface="Times New Roman" pitchFamily="18" charset="0"/>
                <a:cs typeface="Times New Roman" pitchFamily="18" charset="0"/>
              </a:rPr>
              <a:t>Мерекелік және басқа да өткізілген іс-шаралар.</a:t>
            </a:r>
            <a:endParaRPr lang="ru-RU" sz="3200" dirty="0">
              <a:solidFill>
                <a:srgbClr val="002060"/>
              </a:solidFill>
              <a:latin typeface="Times New Roman" pitchFamily="18" charset="0"/>
              <a:cs typeface="Times New Roman" pitchFamily="18" charset="0"/>
            </a:endParaRPr>
          </a:p>
        </p:txBody>
      </p:sp>
      <p:pic>
        <p:nvPicPr>
          <p:cNvPr id="1027" name="Picture 3" descr="D:\Колледж фото\IMG_20180901_103234.jpg"/>
          <p:cNvPicPr>
            <a:picLocks noGrp="1" noChangeAspect="1" noChangeArrowheads="1"/>
          </p:cNvPicPr>
          <p:nvPr>
            <p:ph idx="1"/>
          </p:nvPr>
        </p:nvPicPr>
        <p:blipFill>
          <a:blip r:embed="rId2" cstate="print"/>
          <a:srcRect/>
          <a:stretch>
            <a:fillRect/>
          </a:stretch>
        </p:blipFill>
        <p:spPr bwMode="auto">
          <a:xfrm>
            <a:off x="107504" y="1052736"/>
            <a:ext cx="3861146" cy="2520280"/>
          </a:xfrm>
          <a:prstGeom prst="rect">
            <a:avLst/>
          </a:prstGeom>
          <a:noFill/>
        </p:spPr>
      </p:pic>
      <p:pic>
        <p:nvPicPr>
          <p:cNvPr id="8" name="Рисунок 7" descr="D:\Колледж фото\IMG_20180901_102356.jpg"/>
          <p:cNvPicPr/>
          <p:nvPr/>
        </p:nvPicPr>
        <p:blipFill>
          <a:blip r:embed="rId3" cstate="print"/>
          <a:srcRect/>
          <a:stretch>
            <a:fillRect/>
          </a:stretch>
        </p:blipFill>
        <p:spPr bwMode="auto">
          <a:xfrm>
            <a:off x="5076056" y="3717032"/>
            <a:ext cx="3496533" cy="2910964"/>
          </a:xfrm>
          <a:prstGeom prst="rect">
            <a:avLst/>
          </a:prstGeom>
          <a:noFill/>
          <a:ln w="9525">
            <a:noFill/>
            <a:miter lim="800000"/>
            <a:headEnd/>
            <a:tailEnd/>
          </a:ln>
        </p:spPr>
      </p:pic>
      <p:pic>
        <p:nvPicPr>
          <p:cNvPr id="9" name="Рисунок 8" descr="D:\Колледж фото\IMG_20180901_104930.jpg"/>
          <p:cNvPicPr/>
          <p:nvPr/>
        </p:nvPicPr>
        <p:blipFill>
          <a:blip r:embed="rId4" cstate="print"/>
          <a:srcRect/>
          <a:stretch>
            <a:fillRect/>
          </a:stretch>
        </p:blipFill>
        <p:spPr bwMode="auto">
          <a:xfrm>
            <a:off x="107504" y="3717032"/>
            <a:ext cx="3816423" cy="2941511"/>
          </a:xfrm>
          <a:prstGeom prst="rect">
            <a:avLst/>
          </a:prstGeom>
          <a:noFill/>
          <a:ln w="9525">
            <a:noFill/>
            <a:miter lim="800000"/>
            <a:headEnd/>
            <a:tailEnd/>
          </a:ln>
        </p:spPr>
      </p:pic>
      <p:pic>
        <p:nvPicPr>
          <p:cNvPr id="11" name="Рисунок 10" descr="D:\Колледж фото\IMG_20180903_203328.jpg"/>
          <p:cNvPicPr/>
          <p:nvPr/>
        </p:nvPicPr>
        <p:blipFill>
          <a:blip r:embed="rId5" cstate="print"/>
          <a:srcRect/>
          <a:stretch>
            <a:fillRect/>
          </a:stretch>
        </p:blipFill>
        <p:spPr bwMode="auto">
          <a:xfrm>
            <a:off x="5076056" y="1052736"/>
            <a:ext cx="3528392" cy="2448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kk-KZ" sz="2400" b="1" dirty="0" smtClean="0">
                <a:solidFill>
                  <a:srgbClr val="002060"/>
                </a:solidFill>
                <a:latin typeface="Times New Roman" pitchFamily="18" charset="0"/>
                <a:cs typeface="Times New Roman" pitchFamily="18" charset="0"/>
              </a:rPr>
              <a:t>«Рухани жаңғыру» бағдарламасы аясында колледж студенттерінің арасында  шағын футболдан турнир өткізілді.</a:t>
            </a:r>
            <a:r>
              <a:rPr lang="ru-RU" sz="2400" b="1" dirty="0" smtClean="0">
                <a:solidFill>
                  <a:srgbClr val="002060"/>
                </a:solidFill>
                <a:latin typeface="Times New Roman" pitchFamily="18" charset="0"/>
                <a:cs typeface="Times New Roman" pitchFamily="18" charset="0"/>
              </a:rPr>
              <a:t/>
            </a:r>
            <a:br>
              <a:rPr lang="ru-RU" sz="2400" b="1" dirty="0" smtClean="0">
                <a:solidFill>
                  <a:srgbClr val="002060"/>
                </a:solidFill>
                <a:latin typeface="Times New Roman" pitchFamily="18" charset="0"/>
                <a:cs typeface="Times New Roman" pitchFamily="18" charset="0"/>
              </a:rPr>
            </a:br>
            <a:endParaRPr lang="ru-RU" sz="2400" b="1" dirty="0">
              <a:solidFill>
                <a:srgbClr val="002060"/>
              </a:solidFill>
              <a:latin typeface="Times New Roman" pitchFamily="18" charset="0"/>
              <a:cs typeface="Times New Roman" pitchFamily="18" charset="0"/>
            </a:endParaRPr>
          </a:p>
        </p:txBody>
      </p:sp>
      <p:pic>
        <p:nvPicPr>
          <p:cNvPr id="5" name="Picture 7" descr="G:\Мини-футбол\20180928_104546.jpg"/>
          <p:cNvPicPr>
            <a:picLocks noChangeAspect="1" noChangeArrowheads="1"/>
          </p:cNvPicPr>
          <p:nvPr/>
        </p:nvPicPr>
        <p:blipFill>
          <a:blip r:embed="rId3" cstate="print"/>
          <a:srcRect b="12794"/>
          <a:stretch>
            <a:fillRect/>
          </a:stretch>
        </p:blipFill>
        <p:spPr bwMode="auto">
          <a:xfrm>
            <a:off x="107504" y="1196752"/>
            <a:ext cx="5798353" cy="2016224"/>
          </a:xfrm>
          <a:prstGeom prst="rect">
            <a:avLst/>
          </a:prstGeom>
          <a:noFill/>
        </p:spPr>
      </p:pic>
      <p:pic>
        <p:nvPicPr>
          <p:cNvPr id="6" name="Picture 3" descr="G:\Мини-футбол\20180928_142433.jpg"/>
          <p:cNvPicPr>
            <a:picLocks noChangeAspect="1" noChangeArrowheads="1"/>
          </p:cNvPicPr>
          <p:nvPr/>
        </p:nvPicPr>
        <p:blipFill>
          <a:blip r:embed="rId4" cstate="print"/>
          <a:srcRect/>
          <a:stretch>
            <a:fillRect/>
          </a:stretch>
        </p:blipFill>
        <p:spPr bwMode="auto">
          <a:xfrm>
            <a:off x="251520" y="3789040"/>
            <a:ext cx="2354396" cy="2880320"/>
          </a:xfrm>
          <a:prstGeom prst="rect">
            <a:avLst/>
          </a:prstGeom>
          <a:noFill/>
        </p:spPr>
      </p:pic>
      <p:pic>
        <p:nvPicPr>
          <p:cNvPr id="7" name="Picture 6" descr="G:\Мини-футбол\20180928_142723.jpg"/>
          <p:cNvPicPr>
            <a:picLocks noChangeAspect="1" noChangeArrowheads="1"/>
          </p:cNvPicPr>
          <p:nvPr/>
        </p:nvPicPr>
        <p:blipFill>
          <a:blip r:embed="rId5" cstate="print"/>
          <a:srcRect/>
          <a:stretch>
            <a:fillRect/>
          </a:stretch>
        </p:blipFill>
        <p:spPr bwMode="auto">
          <a:xfrm>
            <a:off x="5436096" y="980728"/>
            <a:ext cx="3429000" cy="2571750"/>
          </a:xfrm>
          <a:prstGeom prst="rect">
            <a:avLst/>
          </a:prstGeom>
          <a:noFill/>
        </p:spPr>
      </p:pic>
      <p:pic>
        <p:nvPicPr>
          <p:cNvPr id="4" name="Picture 2" descr="G:\Мини-футбол\20180928_105221.jpg"/>
          <p:cNvPicPr>
            <a:picLocks noGrp="1" noChangeAspect="1" noChangeArrowheads="1"/>
          </p:cNvPicPr>
          <p:nvPr>
            <p:ph idx="1"/>
          </p:nvPr>
        </p:nvPicPr>
        <p:blipFill>
          <a:blip r:embed="rId6" cstate="print"/>
          <a:srcRect/>
          <a:stretch>
            <a:fillRect/>
          </a:stretch>
        </p:blipFill>
        <p:spPr bwMode="auto">
          <a:xfrm>
            <a:off x="2915816" y="3284984"/>
            <a:ext cx="3944389" cy="2593571"/>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kk-KZ" sz="2800" b="1" dirty="0" smtClean="0">
                <a:solidFill>
                  <a:srgbClr val="002060"/>
                </a:solidFill>
                <a:latin typeface="Times New Roman" pitchFamily="18" charset="0"/>
                <a:cs typeface="Times New Roman" pitchFamily="18" charset="0"/>
              </a:rPr>
              <a:t>Бесқарағай ауданының алаңында өткізілген сыбайлас жемқорлыққа қарсы облыстық </a:t>
            </a:r>
            <a:br>
              <a:rPr lang="kk-KZ" sz="2800" b="1" dirty="0" smtClean="0">
                <a:solidFill>
                  <a:srgbClr val="002060"/>
                </a:solidFill>
                <a:latin typeface="Times New Roman" pitchFamily="18" charset="0"/>
                <a:cs typeface="Times New Roman" pitchFamily="18" charset="0"/>
              </a:rPr>
            </a:br>
            <a:r>
              <a:rPr lang="kk-KZ" sz="2800" b="1" dirty="0" smtClean="0">
                <a:solidFill>
                  <a:srgbClr val="002060"/>
                </a:solidFill>
                <a:latin typeface="Times New Roman" pitchFamily="18" charset="0"/>
                <a:cs typeface="Times New Roman" pitchFamily="18" charset="0"/>
              </a:rPr>
              <a:t>«Адал жол» марафоны</a:t>
            </a:r>
            <a:br>
              <a:rPr lang="kk-KZ" sz="2800" b="1" dirty="0" smtClean="0">
                <a:solidFill>
                  <a:srgbClr val="002060"/>
                </a:solidFill>
                <a:latin typeface="Times New Roman" pitchFamily="18" charset="0"/>
                <a:cs typeface="Times New Roman" pitchFamily="18" charset="0"/>
              </a:rPr>
            </a:br>
            <a:endParaRPr lang="ru-RU" sz="2800" b="1" dirty="0">
              <a:solidFill>
                <a:srgbClr val="002060"/>
              </a:solidFill>
              <a:latin typeface="Times New Roman" pitchFamily="18" charset="0"/>
              <a:cs typeface="Times New Roman" pitchFamily="18" charset="0"/>
            </a:endParaRPr>
          </a:p>
        </p:txBody>
      </p:sp>
      <p:pic>
        <p:nvPicPr>
          <p:cNvPr id="4" name="Содержимое 3" descr="D:\Колледж фото\IMG-20180922-WA0041.jpg"/>
          <p:cNvPicPr>
            <a:picLocks noGrp="1"/>
          </p:cNvPicPr>
          <p:nvPr>
            <p:ph idx="1"/>
          </p:nvPr>
        </p:nvPicPr>
        <p:blipFill>
          <a:blip r:embed="rId2" cstate="print"/>
          <a:srcRect t="22242" b="15077"/>
          <a:stretch>
            <a:fillRect/>
          </a:stretch>
        </p:blipFill>
        <p:spPr bwMode="auto">
          <a:xfrm>
            <a:off x="0" y="1628800"/>
            <a:ext cx="3563888" cy="2376264"/>
          </a:xfrm>
          <a:prstGeom prst="rect">
            <a:avLst/>
          </a:prstGeom>
          <a:noFill/>
          <a:ln w="9525">
            <a:noFill/>
            <a:miter lim="800000"/>
            <a:headEnd/>
            <a:tailEnd/>
          </a:ln>
        </p:spPr>
      </p:pic>
      <p:pic>
        <p:nvPicPr>
          <p:cNvPr id="7" name="Рисунок 6" descr="D:\Колледж фото\IMG_20180922_100919.jpg"/>
          <p:cNvPicPr/>
          <p:nvPr/>
        </p:nvPicPr>
        <p:blipFill>
          <a:blip r:embed="rId3" cstate="print"/>
          <a:srcRect/>
          <a:stretch>
            <a:fillRect/>
          </a:stretch>
        </p:blipFill>
        <p:spPr bwMode="auto">
          <a:xfrm>
            <a:off x="539552" y="4179356"/>
            <a:ext cx="3691067" cy="2678644"/>
          </a:xfrm>
          <a:prstGeom prst="rect">
            <a:avLst/>
          </a:prstGeom>
          <a:noFill/>
          <a:ln w="9525">
            <a:noFill/>
            <a:miter lim="800000"/>
            <a:headEnd/>
            <a:tailEnd/>
          </a:ln>
        </p:spPr>
      </p:pic>
      <p:pic>
        <p:nvPicPr>
          <p:cNvPr id="8" name="Рисунок 7" descr="D:\Колледж фото\IMG_20180922_112124.jpg"/>
          <p:cNvPicPr/>
          <p:nvPr/>
        </p:nvPicPr>
        <p:blipFill>
          <a:blip r:embed="rId4" cstate="print"/>
          <a:srcRect/>
          <a:stretch>
            <a:fillRect/>
          </a:stretch>
        </p:blipFill>
        <p:spPr bwMode="auto">
          <a:xfrm>
            <a:off x="4716016" y="1700808"/>
            <a:ext cx="3744416" cy="2376264"/>
          </a:xfrm>
          <a:prstGeom prst="rect">
            <a:avLst/>
          </a:prstGeom>
          <a:noFill/>
          <a:ln w="9525">
            <a:noFill/>
            <a:miter lim="800000"/>
            <a:headEnd/>
            <a:tailEnd/>
          </a:ln>
        </p:spPr>
      </p:pic>
      <p:pic>
        <p:nvPicPr>
          <p:cNvPr id="6" name="Рисунок 5" descr="D:\Колледж фото\IMG_20180922_111153.jpg"/>
          <p:cNvPicPr/>
          <p:nvPr/>
        </p:nvPicPr>
        <p:blipFill>
          <a:blip r:embed="rId5" cstate="print"/>
          <a:srcRect/>
          <a:stretch>
            <a:fillRect/>
          </a:stretch>
        </p:blipFill>
        <p:spPr bwMode="auto">
          <a:xfrm>
            <a:off x="5652120" y="3861048"/>
            <a:ext cx="3384376" cy="28624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kk-KZ" sz="2400" b="1" dirty="0" smtClean="0">
                <a:solidFill>
                  <a:srgbClr val="002060"/>
                </a:solidFill>
                <a:latin typeface="Times New Roman" pitchFamily="18" charset="0"/>
                <a:cs typeface="Times New Roman" pitchFamily="18" charset="0"/>
              </a:rPr>
              <a:t>Колледж студенттері колледж әкімшілігінің бастамасымен «Рухани жаңғыру» Бағдарламасы аясында, бағдарламаны жүзеге асыру барысында  қазақтың ұлы ақыны Абайдың туған жеріне, Жидебайға барып қайтты.</a:t>
            </a:r>
            <a:endParaRPr lang="ru-RU" sz="2400" b="1" dirty="0">
              <a:solidFill>
                <a:srgbClr val="002060"/>
              </a:solidFill>
              <a:latin typeface="Times New Roman" pitchFamily="18" charset="0"/>
              <a:cs typeface="Times New Roman" pitchFamily="18" charset="0"/>
            </a:endParaRPr>
          </a:p>
        </p:txBody>
      </p:sp>
      <p:pic>
        <p:nvPicPr>
          <p:cNvPr id="16386" name="Picture 2"/>
          <p:cNvPicPr>
            <a:picLocks noGrp="1" noChangeAspect="1" noChangeArrowheads="1"/>
          </p:cNvPicPr>
          <p:nvPr>
            <p:ph idx="1"/>
          </p:nvPr>
        </p:nvPicPr>
        <p:blipFill>
          <a:blip r:embed="rId2" cstate="print"/>
          <a:srcRect/>
          <a:stretch>
            <a:fillRect/>
          </a:stretch>
        </p:blipFill>
        <p:spPr bwMode="auto">
          <a:xfrm>
            <a:off x="3857620" y="3857603"/>
            <a:ext cx="4000528" cy="3000397"/>
          </a:xfrm>
          <a:prstGeom prst="rect">
            <a:avLst/>
          </a:prstGeom>
          <a:noFill/>
          <a:ln w="9525">
            <a:noFill/>
            <a:miter lim="800000"/>
            <a:headEnd/>
            <a:tailEnd/>
          </a:ln>
          <a:effectLst/>
        </p:spPr>
      </p:pic>
      <p:pic>
        <p:nvPicPr>
          <p:cNvPr id="16387" name="Picture 3"/>
          <p:cNvPicPr>
            <a:picLocks noChangeAspect="1" noChangeArrowheads="1"/>
          </p:cNvPicPr>
          <p:nvPr/>
        </p:nvPicPr>
        <p:blipFill>
          <a:blip r:embed="rId3" cstate="print"/>
          <a:srcRect/>
          <a:stretch>
            <a:fillRect/>
          </a:stretch>
        </p:blipFill>
        <p:spPr bwMode="auto">
          <a:xfrm>
            <a:off x="17627294" y="22217194"/>
            <a:ext cx="22449184" cy="29932245"/>
          </a:xfrm>
          <a:prstGeom prst="rect">
            <a:avLst/>
          </a:prstGeom>
          <a:noFill/>
          <a:ln w="9525">
            <a:noFill/>
            <a:miter lim="800000"/>
            <a:headEnd/>
            <a:tailEnd/>
          </a:ln>
          <a:effectLst/>
        </p:spPr>
      </p:pic>
      <p:pic>
        <p:nvPicPr>
          <p:cNvPr id="8" name="Picture 5"/>
          <p:cNvPicPr>
            <a:picLocks noChangeAspect="1" noChangeArrowheads="1"/>
          </p:cNvPicPr>
          <p:nvPr/>
        </p:nvPicPr>
        <p:blipFill>
          <a:blip r:embed="rId4" cstate="print"/>
          <a:srcRect/>
          <a:stretch>
            <a:fillRect/>
          </a:stretch>
        </p:blipFill>
        <p:spPr bwMode="auto">
          <a:xfrm>
            <a:off x="17073650" y="20883684"/>
            <a:ext cx="3714568" cy="4952757"/>
          </a:xfrm>
          <a:prstGeom prst="rect">
            <a:avLst/>
          </a:prstGeom>
          <a:noFill/>
          <a:ln w="9525">
            <a:noFill/>
            <a:miter lim="800000"/>
            <a:headEnd/>
            <a:tailEnd/>
          </a:ln>
          <a:effectLst/>
        </p:spPr>
      </p:pic>
      <p:pic>
        <p:nvPicPr>
          <p:cNvPr id="9" name="Рисунок 8" descr="C:\Users\Администратор\AppData\Local\Microsoft\Windows\Temporary Internet Files\Content.Word\IMG_20180929_135856.jpg"/>
          <p:cNvPicPr/>
          <p:nvPr/>
        </p:nvPicPr>
        <p:blipFill>
          <a:blip r:embed="rId5" cstate="print"/>
          <a:srcRect/>
          <a:stretch>
            <a:fillRect/>
          </a:stretch>
        </p:blipFill>
        <p:spPr bwMode="auto">
          <a:xfrm>
            <a:off x="107504" y="1772816"/>
            <a:ext cx="2643206" cy="2500447"/>
          </a:xfrm>
          <a:prstGeom prst="rect">
            <a:avLst/>
          </a:prstGeom>
          <a:noFill/>
          <a:ln w="9525">
            <a:noFill/>
            <a:miter lim="800000"/>
            <a:headEnd/>
            <a:tailEnd/>
          </a:ln>
        </p:spPr>
      </p:pic>
      <p:pic>
        <p:nvPicPr>
          <p:cNvPr id="10" name="Рисунок 9" descr="C:\Users\Администратор\AppData\Local\Microsoft\Windows\Temporary Internet Files\Content.Word\IMG_20180929_140034.jpg"/>
          <p:cNvPicPr/>
          <p:nvPr/>
        </p:nvPicPr>
        <p:blipFill>
          <a:blip r:embed="rId6" cstate="print"/>
          <a:srcRect/>
          <a:stretch>
            <a:fillRect/>
          </a:stretch>
        </p:blipFill>
        <p:spPr bwMode="auto">
          <a:xfrm>
            <a:off x="0" y="4429132"/>
            <a:ext cx="3428992" cy="1928802"/>
          </a:xfrm>
          <a:prstGeom prst="rect">
            <a:avLst/>
          </a:prstGeom>
          <a:noFill/>
          <a:ln w="9525">
            <a:noFill/>
            <a:miter lim="800000"/>
            <a:headEnd/>
            <a:tailEnd/>
          </a:ln>
        </p:spPr>
      </p:pic>
      <p:pic>
        <p:nvPicPr>
          <p:cNvPr id="11" name="Рисунок 10" descr="C:\Users\Администратор\AppData\Local\Microsoft\Windows\Temporary Internet Files\Content.Word\IMG_20180929_140607.jpg"/>
          <p:cNvPicPr/>
          <p:nvPr/>
        </p:nvPicPr>
        <p:blipFill>
          <a:blip r:embed="rId7" cstate="print"/>
          <a:srcRect/>
          <a:stretch>
            <a:fillRect/>
          </a:stretch>
        </p:blipFill>
        <p:spPr bwMode="auto">
          <a:xfrm>
            <a:off x="6643670" y="1357298"/>
            <a:ext cx="2500330" cy="2714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C:\Users\Администратор\AppData\Local\Microsoft\Windows\Temporary Internet Files\Content.Word\IMG_20180929_140808.jpg"/>
          <p:cNvPicPr>
            <a:picLocks noGrp="1"/>
          </p:cNvPicPr>
          <p:nvPr>
            <p:ph idx="1"/>
          </p:nvPr>
        </p:nvPicPr>
        <p:blipFill>
          <a:blip r:embed="rId2" cstate="print"/>
          <a:srcRect/>
          <a:stretch>
            <a:fillRect/>
          </a:stretch>
        </p:blipFill>
        <p:spPr bwMode="auto">
          <a:xfrm>
            <a:off x="0" y="0"/>
            <a:ext cx="3054558" cy="3697295"/>
          </a:xfrm>
          <a:prstGeom prst="rect">
            <a:avLst/>
          </a:prstGeom>
          <a:noFill/>
          <a:ln w="9525">
            <a:noFill/>
            <a:miter lim="800000"/>
            <a:headEnd/>
            <a:tailEnd/>
          </a:ln>
        </p:spPr>
      </p:pic>
      <p:pic>
        <p:nvPicPr>
          <p:cNvPr id="5" name="Рисунок 4" descr="C:\Users\Администратор\AppData\Local\Microsoft\Windows\Temporary Internet Files\Content.Word\IMG_20180929_141835.jpg"/>
          <p:cNvPicPr/>
          <p:nvPr/>
        </p:nvPicPr>
        <p:blipFill>
          <a:blip r:embed="rId3" cstate="print"/>
          <a:srcRect/>
          <a:stretch>
            <a:fillRect/>
          </a:stretch>
        </p:blipFill>
        <p:spPr bwMode="auto">
          <a:xfrm>
            <a:off x="5214942" y="3620330"/>
            <a:ext cx="2428875" cy="3237670"/>
          </a:xfrm>
          <a:prstGeom prst="rect">
            <a:avLst/>
          </a:prstGeom>
          <a:noFill/>
          <a:ln w="9525">
            <a:noFill/>
            <a:miter lim="800000"/>
            <a:headEnd/>
            <a:tailEnd/>
          </a:ln>
        </p:spPr>
      </p:pic>
      <p:pic>
        <p:nvPicPr>
          <p:cNvPr id="6" name="Рисунок 5" descr="C:\Users\Администратор\AppData\Local\Microsoft\Windows\Temporary Internet Files\Content.Word\IMG_20180929_144215.jpg"/>
          <p:cNvPicPr/>
          <p:nvPr/>
        </p:nvPicPr>
        <p:blipFill>
          <a:blip r:embed="rId4" cstate="print"/>
          <a:srcRect/>
          <a:stretch>
            <a:fillRect/>
          </a:stretch>
        </p:blipFill>
        <p:spPr bwMode="auto">
          <a:xfrm>
            <a:off x="6500826" y="0"/>
            <a:ext cx="2643174" cy="3571876"/>
          </a:xfrm>
          <a:prstGeom prst="rect">
            <a:avLst/>
          </a:prstGeom>
          <a:noFill/>
          <a:ln w="9525">
            <a:noFill/>
            <a:miter lim="800000"/>
            <a:headEnd/>
            <a:tailEnd/>
          </a:ln>
        </p:spPr>
      </p:pic>
      <p:pic>
        <p:nvPicPr>
          <p:cNvPr id="7" name="Рисунок 6" descr="C:\Users\Администратор\AppData\Local\Microsoft\Windows\Temporary Internet Files\Content.Word\IMG_20180929_122345.jpg"/>
          <p:cNvPicPr/>
          <p:nvPr/>
        </p:nvPicPr>
        <p:blipFill>
          <a:blip r:embed="rId5" cstate="print"/>
          <a:srcRect/>
          <a:stretch>
            <a:fillRect/>
          </a:stretch>
        </p:blipFill>
        <p:spPr bwMode="auto">
          <a:xfrm>
            <a:off x="1928794" y="3620330"/>
            <a:ext cx="2428875" cy="3237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a:bodyPr>
          <a:lstStyle/>
          <a:p>
            <a:r>
              <a:rPr lang="kk-KZ" sz="3200" b="1" dirty="0" smtClean="0">
                <a:solidFill>
                  <a:srgbClr val="002060"/>
                </a:solidFill>
                <a:latin typeface="Times New Roman" pitchFamily="18" charset="0"/>
                <a:cs typeface="Times New Roman" pitchFamily="18" charset="0"/>
              </a:rPr>
              <a:t>«Алтын күз» мерекесі </a:t>
            </a:r>
            <a:endParaRPr lang="ru-RU" sz="3200" b="1" dirty="0">
              <a:solidFill>
                <a:srgbClr val="002060"/>
              </a:solidFill>
              <a:latin typeface="Times New Roman" pitchFamily="18" charset="0"/>
              <a:cs typeface="Times New Roman" pitchFamily="18" charset="0"/>
            </a:endParaRPr>
          </a:p>
        </p:txBody>
      </p:sp>
      <p:pic>
        <p:nvPicPr>
          <p:cNvPr id="17410" name="Picture 2" descr="C:\Users\Администратор\Desktop\Колледж фото\IMG_20181011_155840.jpg"/>
          <p:cNvPicPr>
            <a:picLocks noGrp="1" noChangeAspect="1" noChangeArrowheads="1"/>
          </p:cNvPicPr>
          <p:nvPr>
            <p:ph idx="1"/>
          </p:nvPr>
        </p:nvPicPr>
        <p:blipFill>
          <a:blip r:embed="rId2" cstate="print"/>
          <a:srcRect/>
          <a:stretch>
            <a:fillRect/>
          </a:stretch>
        </p:blipFill>
        <p:spPr bwMode="auto">
          <a:xfrm>
            <a:off x="611560" y="836712"/>
            <a:ext cx="2500330" cy="3333774"/>
          </a:xfrm>
          <a:prstGeom prst="rect">
            <a:avLst/>
          </a:prstGeom>
          <a:noFill/>
        </p:spPr>
      </p:pic>
      <p:pic>
        <p:nvPicPr>
          <p:cNvPr id="6" name="Рисунок 5" descr="C:\Users\Администратор\Desktop\Колледж фото\IMG_20181011_162430.jpg"/>
          <p:cNvPicPr/>
          <p:nvPr/>
        </p:nvPicPr>
        <p:blipFill>
          <a:blip r:embed="rId3" cstate="print"/>
          <a:srcRect/>
          <a:stretch>
            <a:fillRect/>
          </a:stretch>
        </p:blipFill>
        <p:spPr bwMode="auto">
          <a:xfrm>
            <a:off x="5940152" y="3429000"/>
            <a:ext cx="2703797" cy="3166232"/>
          </a:xfrm>
          <a:prstGeom prst="rect">
            <a:avLst/>
          </a:prstGeom>
          <a:noFill/>
          <a:ln w="9525">
            <a:noFill/>
            <a:miter lim="800000"/>
            <a:headEnd/>
            <a:tailEnd/>
          </a:ln>
        </p:spPr>
      </p:pic>
      <p:pic>
        <p:nvPicPr>
          <p:cNvPr id="7" name="Рисунок 6" descr="C:\Users\Администратор\Desktop\Колледж фото\IMG_20181011_163131.jpg"/>
          <p:cNvPicPr/>
          <p:nvPr/>
        </p:nvPicPr>
        <p:blipFill>
          <a:blip r:embed="rId4" cstate="print"/>
          <a:srcRect/>
          <a:stretch>
            <a:fillRect/>
          </a:stretch>
        </p:blipFill>
        <p:spPr bwMode="auto">
          <a:xfrm>
            <a:off x="785786" y="4429132"/>
            <a:ext cx="2714644" cy="2107875"/>
          </a:xfrm>
          <a:prstGeom prst="rect">
            <a:avLst/>
          </a:prstGeom>
          <a:noFill/>
          <a:ln w="9525">
            <a:noFill/>
            <a:miter lim="800000"/>
            <a:headEnd/>
            <a:tailEnd/>
          </a:ln>
        </p:spPr>
      </p:pic>
      <p:pic>
        <p:nvPicPr>
          <p:cNvPr id="8" name="Рисунок 7" descr="C:\Users\Администратор\Desktop\Колледж фото\IMG_20181011_154400.jpg"/>
          <p:cNvPicPr/>
          <p:nvPr/>
        </p:nvPicPr>
        <p:blipFill>
          <a:blip r:embed="rId5" cstate="print"/>
          <a:srcRect/>
          <a:stretch>
            <a:fillRect/>
          </a:stretch>
        </p:blipFill>
        <p:spPr bwMode="auto">
          <a:xfrm>
            <a:off x="4067944" y="1124744"/>
            <a:ext cx="3096344" cy="2376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kk-KZ" sz="2400" b="1" dirty="0" smtClean="0">
                <a:solidFill>
                  <a:srgbClr val="002060"/>
                </a:solidFill>
                <a:latin typeface="Times New Roman" pitchFamily="18" charset="0"/>
                <a:cs typeface="Times New Roman" pitchFamily="18" charset="0"/>
              </a:rPr>
              <a:t>1-қазан – Қарттар күні мерекесіне орай Бесқарағай колледжінің «еріктілер» тобы колледжге бекітілген бірнеше қарттардың үйлеріне барып,  асыл қазынамыз қарттарға құрмет көрсетті</a:t>
            </a:r>
            <a:endParaRPr lang="ru-RU" sz="2400" b="1" dirty="0">
              <a:solidFill>
                <a:srgbClr val="002060"/>
              </a:solidFill>
              <a:latin typeface="Times New Roman" pitchFamily="18" charset="0"/>
              <a:cs typeface="Times New Roman" pitchFamily="18" charset="0"/>
            </a:endParaRPr>
          </a:p>
        </p:txBody>
      </p:sp>
      <p:pic>
        <p:nvPicPr>
          <p:cNvPr id="4" name="Содержимое 3" descr="C:\Users\Администратор\AppData\Local\Microsoft\Windows\Temporary Internet Files\Content.Word\IMG-20181017-WA0017.jpg"/>
          <p:cNvPicPr>
            <a:picLocks noGrp="1"/>
          </p:cNvPicPr>
          <p:nvPr>
            <p:ph idx="1"/>
          </p:nvPr>
        </p:nvPicPr>
        <p:blipFill>
          <a:blip r:embed="rId2" cstate="print"/>
          <a:srcRect/>
          <a:stretch>
            <a:fillRect/>
          </a:stretch>
        </p:blipFill>
        <p:spPr bwMode="auto">
          <a:xfrm>
            <a:off x="251520" y="1628800"/>
            <a:ext cx="2843808" cy="2130789"/>
          </a:xfrm>
          <a:prstGeom prst="rect">
            <a:avLst/>
          </a:prstGeom>
          <a:noFill/>
          <a:ln w="9525">
            <a:noFill/>
            <a:miter lim="800000"/>
            <a:headEnd/>
            <a:tailEnd/>
          </a:ln>
        </p:spPr>
      </p:pic>
      <p:pic>
        <p:nvPicPr>
          <p:cNvPr id="5" name="Рисунок 4" descr="D:\Колледж фото\IMG-20181001-WA0017.jpg"/>
          <p:cNvPicPr/>
          <p:nvPr/>
        </p:nvPicPr>
        <p:blipFill>
          <a:blip r:embed="rId3" cstate="print"/>
          <a:srcRect/>
          <a:stretch>
            <a:fillRect/>
          </a:stretch>
        </p:blipFill>
        <p:spPr bwMode="auto">
          <a:xfrm>
            <a:off x="4788024" y="1484784"/>
            <a:ext cx="4205842" cy="2946978"/>
          </a:xfrm>
          <a:prstGeom prst="rect">
            <a:avLst/>
          </a:prstGeom>
          <a:noFill/>
          <a:ln w="9525">
            <a:noFill/>
            <a:miter lim="800000"/>
            <a:headEnd/>
            <a:tailEnd/>
          </a:ln>
        </p:spPr>
      </p:pic>
      <p:pic>
        <p:nvPicPr>
          <p:cNvPr id="6" name="Рисунок 5" descr="D:\Колледж фото\IMG-20181002-WA0015.jpg"/>
          <p:cNvPicPr/>
          <p:nvPr/>
        </p:nvPicPr>
        <p:blipFill>
          <a:blip r:embed="rId4" cstate="print"/>
          <a:srcRect/>
          <a:stretch>
            <a:fillRect/>
          </a:stretch>
        </p:blipFill>
        <p:spPr bwMode="auto">
          <a:xfrm>
            <a:off x="179512" y="4472726"/>
            <a:ext cx="2952328" cy="2385274"/>
          </a:xfrm>
          <a:prstGeom prst="rect">
            <a:avLst/>
          </a:prstGeom>
          <a:noFill/>
          <a:ln w="9525">
            <a:noFill/>
            <a:miter lim="800000"/>
            <a:headEnd/>
            <a:tailEnd/>
          </a:ln>
        </p:spPr>
      </p:pic>
      <p:pic>
        <p:nvPicPr>
          <p:cNvPr id="7" name="Рисунок 6" descr="D:\Колледж фото\IMG-20181001-WA0016.jpg"/>
          <p:cNvPicPr/>
          <p:nvPr/>
        </p:nvPicPr>
        <p:blipFill>
          <a:blip r:embed="rId5" cstate="print"/>
          <a:srcRect/>
          <a:stretch>
            <a:fillRect/>
          </a:stretch>
        </p:blipFill>
        <p:spPr bwMode="auto">
          <a:xfrm>
            <a:off x="4499992" y="4077072"/>
            <a:ext cx="3528392" cy="2636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lstStyle/>
          <a:p>
            <a:r>
              <a:rPr lang="kk-KZ" b="1" dirty="0" smtClean="0">
                <a:solidFill>
                  <a:srgbClr val="002060"/>
                </a:solidFill>
                <a:latin typeface="Times New Roman" pitchFamily="18" charset="0"/>
                <a:cs typeface="Times New Roman" pitchFamily="18" charset="0"/>
              </a:rPr>
              <a:t>Мұғалімдер күні</a:t>
            </a:r>
            <a:endParaRPr lang="ru-RU" b="1" dirty="0">
              <a:solidFill>
                <a:srgbClr val="002060"/>
              </a:solidFill>
              <a:latin typeface="Times New Roman" pitchFamily="18" charset="0"/>
              <a:cs typeface="Times New Roman" pitchFamily="18" charset="0"/>
            </a:endParaRPr>
          </a:p>
        </p:txBody>
      </p:sp>
      <p:pic>
        <p:nvPicPr>
          <p:cNvPr id="4098" name="Picture 2" descr="C:\Users\User\AppData\Local\Temp\Rar$DIa0.512\IMG_6772-08-01-19-09-29.JPG"/>
          <p:cNvPicPr>
            <a:picLocks noChangeAspect="1" noChangeArrowheads="1"/>
          </p:cNvPicPr>
          <p:nvPr/>
        </p:nvPicPr>
        <p:blipFill>
          <a:blip r:embed="rId2" cstate="print"/>
          <a:srcRect/>
          <a:stretch>
            <a:fillRect/>
          </a:stretch>
        </p:blipFill>
        <p:spPr bwMode="auto">
          <a:xfrm>
            <a:off x="107504" y="1052736"/>
            <a:ext cx="3779912" cy="2834934"/>
          </a:xfrm>
          <a:prstGeom prst="rect">
            <a:avLst/>
          </a:prstGeom>
          <a:noFill/>
        </p:spPr>
      </p:pic>
      <p:pic>
        <p:nvPicPr>
          <p:cNvPr id="1026" name="Picture 2" descr="C:\Users\User\Downloads\IMG-20190109-WA0002.jpg"/>
          <p:cNvPicPr>
            <a:picLocks noGrp="1" noChangeAspect="1" noChangeArrowheads="1"/>
          </p:cNvPicPr>
          <p:nvPr>
            <p:ph idx="1"/>
          </p:nvPr>
        </p:nvPicPr>
        <p:blipFill>
          <a:blip r:embed="rId3" cstate="print"/>
          <a:srcRect/>
          <a:stretch>
            <a:fillRect/>
          </a:stretch>
        </p:blipFill>
        <p:spPr bwMode="auto">
          <a:xfrm>
            <a:off x="4355976" y="1052736"/>
            <a:ext cx="4684857" cy="2592288"/>
          </a:xfrm>
          <a:prstGeom prst="rect">
            <a:avLst/>
          </a:prstGeom>
          <a:noFill/>
        </p:spPr>
      </p:pic>
      <p:pic>
        <p:nvPicPr>
          <p:cNvPr id="1027" name="Picture 3" descr="C:\Users\User\Downloads\IMG-20190109-WA0003.jpg"/>
          <p:cNvPicPr>
            <a:picLocks noChangeAspect="1" noChangeArrowheads="1"/>
          </p:cNvPicPr>
          <p:nvPr/>
        </p:nvPicPr>
        <p:blipFill>
          <a:blip r:embed="rId4" cstate="print"/>
          <a:srcRect/>
          <a:stretch>
            <a:fillRect/>
          </a:stretch>
        </p:blipFill>
        <p:spPr bwMode="auto">
          <a:xfrm>
            <a:off x="1907704" y="3861048"/>
            <a:ext cx="4940027" cy="270054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229600" cy="1143000"/>
          </a:xfrm>
        </p:spPr>
        <p:txBody>
          <a:bodyPr>
            <a:noAutofit/>
          </a:bodyPr>
          <a:lstStyle/>
          <a:p>
            <a:r>
              <a:rPr lang="kk-KZ" sz="2400" dirty="0" smtClean="0">
                <a:latin typeface="Times New Roman" pitchFamily="18" charset="0"/>
                <a:cs typeface="Times New Roman" pitchFamily="18" charset="0"/>
              </a:rPr>
              <a:t/>
            </a:r>
            <a:br>
              <a:rPr lang="kk-KZ" sz="2400" dirty="0" smtClean="0">
                <a:latin typeface="Times New Roman" pitchFamily="18" charset="0"/>
                <a:cs typeface="Times New Roman" pitchFamily="18" charset="0"/>
              </a:rPr>
            </a:br>
            <a:r>
              <a:rPr lang="kk-KZ" sz="2400" dirty="0" smtClean="0">
                <a:latin typeface="Times New Roman" pitchFamily="18" charset="0"/>
                <a:cs typeface="Times New Roman" pitchFamily="18" charset="0"/>
              </a:rPr>
              <a:t/>
            </a:r>
            <a:br>
              <a:rPr lang="kk-KZ" sz="2400" dirty="0" smtClean="0">
                <a:latin typeface="Times New Roman" pitchFamily="18" charset="0"/>
                <a:cs typeface="Times New Roman" pitchFamily="18" charset="0"/>
              </a:rPr>
            </a:br>
            <a:r>
              <a:rPr lang="kk-KZ" sz="2400" dirty="0" smtClean="0">
                <a:solidFill>
                  <a:srgbClr val="002060"/>
                </a:solidFill>
                <a:latin typeface="Times New Roman" pitchFamily="18" charset="0"/>
                <a:cs typeface="Times New Roman" pitchFamily="18" charset="0"/>
              </a:rPr>
              <a:t>Қараша айында колледждің екінші курс студенті Алишер Авазов Шығыс Қазақстан облысы жастарының атынан Алматы қаласына Республикалық еріктілер слетіне барып, қайтты. Слет Республикалық Жастар үні ұйымының ұйымдастырылуымен өтті. </a:t>
            </a:r>
            <a:r>
              <a:rPr lang="ru-RU" sz="2400" dirty="0" smtClean="0">
                <a:solidFill>
                  <a:srgbClr val="002060"/>
                </a:solidFill>
                <a:latin typeface="Times New Roman" pitchFamily="18" charset="0"/>
                <a:cs typeface="Times New Roman" pitchFamily="18" charset="0"/>
              </a:rPr>
              <a:t/>
            </a:r>
            <a:br>
              <a:rPr lang="ru-RU" sz="2400" dirty="0" smtClean="0">
                <a:solidFill>
                  <a:srgbClr val="002060"/>
                </a:solidFill>
                <a:latin typeface="Times New Roman" pitchFamily="18" charset="0"/>
                <a:cs typeface="Times New Roman" pitchFamily="18" charset="0"/>
              </a:rPr>
            </a:br>
            <a:endParaRPr lang="ru-RU" sz="2400" dirty="0">
              <a:solidFill>
                <a:srgbClr val="002060"/>
              </a:solidFill>
              <a:latin typeface="Times New Roman" pitchFamily="18" charset="0"/>
              <a:cs typeface="Times New Roman" pitchFamily="18" charset="0"/>
            </a:endParaRPr>
          </a:p>
        </p:txBody>
      </p:sp>
      <p:pic>
        <p:nvPicPr>
          <p:cNvPr id="4" name="Содержимое 3" descr="C:\Users\User\Downloads\IMG-20190103-WA0014.jpg"/>
          <p:cNvPicPr>
            <a:picLocks noGrp="1"/>
          </p:cNvPicPr>
          <p:nvPr>
            <p:ph idx="1"/>
          </p:nvPr>
        </p:nvPicPr>
        <p:blipFill>
          <a:blip r:embed="rId2" cstate="print"/>
          <a:srcRect t="9570" b="12866"/>
          <a:stretch>
            <a:fillRect/>
          </a:stretch>
        </p:blipFill>
        <p:spPr bwMode="auto">
          <a:xfrm rot="16200000">
            <a:off x="3653229" y="2331547"/>
            <a:ext cx="2245649" cy="2856379"/>
          </a:xfrm>
          <a:prstGeom prst="rect">
            <a:avLst/>
          </a:prstGeom>
          <a:noFill/>
          <a:ln w="9525">
            <a:noFill/>
            <a:miter lim="800000"/>
            <a:headEnd/>
            <a:tailEnd/>
          </a:ln>
        </p:spPr>
      </p:pic>
      <p:pic>
        <p:nvPicPr>
          <p:cNvPr id="5" name="Рисунок 4" descr="C:\Users\User\Downloads\IMG-20190103-WA0005.jpg"/>
          <p:cNvPicPr/>
          <p:nvPr/>
        </p:nvPicPr>
        <p:blipFill>
          <a:blip r:embed="rId3" cstate="print"/>
          <a:srcRect/>
          <a:stretch>
            <a:fillRect/>
          </a:stretch>
        </p:blipFill>
        <p:spPr bwMode="auto">
          <a:xfrm>
            <a:off x="251520" y="2132856"/>
            <a:ext cx="2931890" cy="3428198"/>
          </a:xfrm>
          <a:prstGeom prst="rect">
            <a:avLst/>
          </a:prstGeom>
          <a:noFill/>
          <a:ln w="9525">
            <a:noFill/>
            <a:miter lim="800000"/>
            <a:headEnd/>
            <a:tailEnd/>
          </a:ln>
        </p:spPr>
      </p:pic>
      <p:pic>
        <p:nvPicPr>
          <p:cNvPr id="4098" name="Picture 2" descr="C:\Users\User\Downloads\IMG-20190103-WA0006.jpg"/>
          <p:cNvPicPr>
            <a:picLocks noChangeAspect="1" noChangeArrowheads="1"/>
          </p:cNvPicPr>
          <p:nvPr/>
        </p:nvPicPr>
        <p:blipFill>
          <a:blip r:embed="rId4" cstate="print"/>
          <a:srcRect/>
          <a:stretch>
            <a:fillRect/>
          </a:stretch>
        </p:blipFill>
        <p:spPr bwMode="auto">
          <a:xfrm>
            <a:off x="6356226" y="2060848"/>
            <a:ext cx="2625756" cy="3501008"/>
          </a:xfrm>
          <a:prstGeom prst="rect">
            <a:avLst/>
          </a:prstGeom>
          <a:noFill/>
        </p:spPr>
      </p:pic>
      <p:sp>
        <p:nvSpPr>
          <p:cNvPr id="7" name="TextBox 6"/>
          <p:cNvSpPr txBox="1"/>
          <p:nvPr/>
        </p:nvSpPr>
        <p:spPr>
          <a:xfrm>
            <a:off x="107504" y="5661248"/>
            <a:ext cx="3904017" cy="584775"/>
          </a:xfrm>
          <a:prstGeom prst="rect">
            <a:avLst/>
          </a:prstGeom>
          <a:noFill/>
        </p:spPr>
        <p:txBody>
          <a:bodyPr wrap="none" rtlCol="0">
            <a:spAutoFit/>
          </a:bodyPr>
          <a:lstStyle/>
          <a:p>
            <a:r>
              <a:rPr lang="kk-KZ" sz="1600" dirty="0" smtClean="0">
                <a:solidFill>
                  <a:srgbClr val="002060"/>
                </a:solidFill>
                <a:latin typeface="Times New Roman" pitchFamily="18" charset="0"/>
                <a:cs typeface="Times New Roman" pitchFamily="18" charset="0"/>
              </a:rPr>
              <a:t>Арина Плохих Орта Азия және Қазақстан </a:t>
            </a:r>
          </a:p>
          <a:p>
            <a:r>
              <a:rPr lang="kk-KZ" sz="1600" dirty="0" smtClean="0">
                <a:solidFill>
                  <a:srgbClr val="002060"/>
                </a:solidFill>
                <a:latin typeface="Times New Roman" pitchFamily="18" charset="0"/>
                <a:cs typeface="Times New Roman" pitchFamily="18" charset="0"/>
              </a:rPr>
              <a:t>бойынша ЮНЕСКО басшысы</a:t>
            </a:r>
            <a:endParaRPr lang="ru-RU" sz="1600" dirty="0">
              <a:solidFill>
                <a:srgbClr val="002060"/>
              </a:solidFill>
              <a:latin typeface="Times New Roman" pitchFamily="18" charset="0"/>
              <a:cs typeface="Times New Roman" pitchFamily="18" charset="0"/>
            </a:endParaRPr>
          </a:p>
        </p:txBody>
      </p:sp>
      <p:sp>
        <p:nvSpPr>
          <p:cNvPr id="9" name="TextBox 8"/>
          <p:cNvSpPr txBox="1"/>
          <p:nvPr/>
        </p:nvSpPr>
        <p:spPr>
          <a:xfrm>
            <a:off x="6323741" y="5877272"/>
            <a:ext cx="2820259" cy="646331"/>
          </a:xfrm>
          <a:prstGeom prst="rect">
            <a:avLst/>
          </a:prstGeom>
          <a:noFill/>
        </p:spPr>
        <p:txBody>
          <a:bodyPr wrap="none" rtlCol="0">
            <a:spAutoFit/>
          </a:bodyPr>
          <a:lstStyle/>
          <a:p>
            <a:r>
              <a:rPr lang="kk-KZ" dirty="0" smtClean="0">
                <a:solidFill>
                  <a:srgbClr val="002060"/>
                </a:solidFill>
              </a:rPr>
              <a:t>Кисиков Қазақстандағы </a:t>
            </a:r>
          </a:p>
          <a:p>
            <a:r>
              <a:rPr lang="kk-KZ" dirty="0" smtClean="0">
                <a:solidFill>
                  <a:srgbClr val="002060"/>
                </a:solidFill>
              </a:rPr>
              <a:t>франчейзинг Президенті</a:t>
            </a:r>
            <a:endParaRPr lang="ru-RU" dirty="0">
              <a:solidFill>
                <a:srgbClr val="00206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kk-KZ" sz="2800" b="1" dirty="0" smtClean="0">
                <a:solidFill>
                  <a:srgbClr val="002060"/>
                </a:solidFill>
                <a:latin typeface="Times New Roman" pitchFamily="18" charset="0"/>
                <a:cs typeface="Times New Roman" pitchFamily="18" charset="0"/>
              </a:rPr>
              <a:t>2018 жыл қорытындысы бойынша Бесқарағай ауданы жастары арасында аудан әкімінің «Арман қанаты» номинациясымен марапатталды.</a:t>
            </a:r>
            <a:r>
              <a:rPr lang="ru-RU" sz="2800" b="1" dirty="0" smtClean="0">
                <a:solidFill>
                  <a:srgbClr val="002060"/>
                </a:solidFill>
                <a:latin typeface="Times New Roman" pitchFamily="18" charset="0"/>
                <a:cs typeface="Times New Roman" pitchFamily="18" charset="0"/>
              </a:rPr>
              <a:t/>
            </a:r>
            <a:br>
              <a:rPr lang="ru-RU" sz="2800" b="1" dirty="0" smtClean="0">
                <a:solidFill>
                  <a:srgbClr val="002060"/>
                </a:solidFill>
                <a:latin typeface="Times New Roman" pitchFamily="18" charset="0"/>
                <a:cs typeface="Times New Roman" pitchFamily="18" charset="0"/>
              </a:rPr>
            </a:br>
            <a:endParaRPr lang="ru-RU" sz="2800" b="1" dirty="0">
              <a:solidFill>
                <a:srgbClr val="002060"/>
              </a:solidFill>
              <a:latin typeface="Times New Roman" pitchFamily="18" charset="0"/>
              <a:cs typeface="Times New Roman" pitchFamily="18" charset="0"/>
            </a:endParaRPr>
          </a:p>
        </p:txBody>
      </p:sp>
      <p:pic>
        <p:nvPicPr>
          <p:cNvPr id="1026" name="Picture 2" descr="C:\Users\User\Downloads\IMG-20190106-WA0019.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5"/>
          <p:cNvSpPr>
            <a:spLocks noGrp="1"/>
          </p:cNvSpPr>
          <p:nvPr>
            <p:ph type="subTitle" idx="1"/>
          </p:nvPr>
        </p:nvSpPr>
        <p:spPr>
          <a:xfrm>
            <a:off x="611560" y="404664"/>
            <a:ext cx="7500937" cy="3500437"/>
          </a:xfrm>
        </p:spPr>
        <p:txBody>
          <a:bodyPr>
            <a:noAutofit/>
          </a:bodyPr>
          <a:lstStyle/>
          <a:p>
            <a:r>
              <a:rPr lang="kk-KZ" sz="2400" dirty="0" smtClean="0">
                <a:solidFill>
                  <a:srgbClr val="002060"/>
                </a:solidFill>
                <a:latin typeface="Times New Roman" pitchFamily="18" charset="0"/>
                <a:cs typeface="Times New Roman" pitchFamily="18" charset="0"/>
              </a:rPr>
              <a:t>«Бесқарағай колледжі» коммуналдық мемлекеттік мекемесі   тәрбие бағыты бойынша қызметін  2018-2019 оқу жылында жыл басында бекітілген жоспарға сай жүргізілді.</a:t>
            </a:r>
            <a:endParaRPr lang="ru-RU" sz="2400" dirty="0" smtClean="0">
              <a:solidFill>
                <a:srgbClr val="002060"/>
              </a:solidFill>
              <a:latin typeface="Times New Roman" pitchFamily="18" charset="0"/>
              <a:cs typeface="Times New Roman" pitchFamily="18" charset="0"/>
            </a:endParaRPr>
          </a:p>
          <a:p>
            <a:r>
              <a:rPr lang="kk-KZ" sz="2400" dirty="0" smtClean="0">
                <a:solidFill>
                  <a:srgbClr val="002060"/>
                </a:solidFill>
                <a:latin typeface="Times New Roman" pitchFamily="18" charset="0"/>
                <a:cs typeface="Times New Roman" pitchFamily="18" charset="0"/>
              </a:rPr>
              <a:t>Жалпы колледждің тәрбие жұмысының мақсаты мен міндеті студенттерді Қазақстан Республикасының азаматтары және патриоттары ретінде қалыптастыру, тәуелсіз жеке тұлға болып қалыптасуына ықпал ету, «Мәңгілік Ел» жалпыұлттық патриоттық идеясы мен Патриоттық Актісін жүзеге асыру. «Рухани жаңғыру» бағдарламасын  іске асыру.</a:t>
            </a:r>
            <a:endParaRPr lang="ru-RU" sz="2400" dirty="0" smtClean="0">
              <a:solidFill>
                <a:srgbClr val="002060"/>
              </a:solidFill>
              <a:latin typeface="Times New Roman" pitchFamily="18" charset="0"/>
              <a:cs typeface="Times New Roman" pitchFamily="18" charset="0"/>
            </a:endParaRPr>
          </a:p>
          <a:p>
            <a:endParaRPr lang="ru-RU" sz="240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kk-KZ" sz="2400" b="1" dirty="0" smtClean="0">
                <a:solidFill>
                  <a:srgbClr val="002060"/>
                </a:solidFill>
                <a:latin typeface="Times New Roman" pitchFamily="18" charset="0"/>
                <a:cs typeface="Times New Roman" pitchFamily="18" charset="0"/>
              </a:rPr>
              <a:t>Студенттердің сыбайлас жемқорлық туралы білімдерін тереңдету, Заң алдындағы жауапкершілікті арттыру, ұйымшылдық пен тәртіптіліктің тиімді жолдарын таба білуге баулу, саяси сауаттылыққа баулу мақсатында бірқатар іс-шаралар өткізілді</a:t>
            </a:r>
            <a:endParaRPr lang="ru-RU" sz="2400" b="1" dirty="0">
              <a:solidFill>
                <a:srgbClr val="002060"/>
              </a:solidFill>
              <a:latin typeface="Times New Roman" pitchFamily="18" charset="0"/>
              <a:cs typeface="Times New Roman" pitchFamily="18" charset="0"/>
            </a:endParaRPr>
          </a:p>
        </p:txBody>
      </p:sp>
      <p:pic>
        <p:nvPicPr>
          <p:cNvPr id="4" name="Рисунок 3" descr="C:\Users\User\AppData\Local\Temp\Rar$DIa0.865\IMG-20181029-WA0033.jpg"/>
          <p:cNvPicPr/>
          <p:nvPr/>
        </p:nvPicPr>
        <p:blipFill>
          <a:blip r:embed="rId2" cstate="print"/>
          <a:srcRect/>
          <a:stretch>
            <a:fillRect/>
          </a:stretch>
        </p:blipFill>
        <p:spPr bwMode="auto">
          <a:xfrm>
            <a:off x="3203848" y="2132856"/>
            <a:ext cx="2563376" cy="1922574"/>
          </a:xfrm>
          <a:prstGeom prst="rect">
            <a:avLst/>
          </a:prstGeom>
          <a:noFill/>
          <a:ln w="9525">
            <a:noFill/>
            <a:miter lim="800000"/>
            <a:headEnd/>
            <a:tailEnd/>
          </a:ln>
        </p:spPr>
      </p:pic>
      <p:pic>
        <p:nvPicPr>
          <p:cNvPr id="5" name="Рисунок 4" descr="C:\Users\User\AppData\Local\Temp\Rar$DIa0.103\IMG-20181029-WA0018.jpg"/>
          <p:cNvPicPr/>
          <p:nvPr/>
        </p:nvPicPr>
        <p:blipFill>
          <a:blip r:embed="rId3" cstate="print"/>
          <a:srcRect b="34568"/>
          <a:stretch>
            <a:fillRect/>
          </a:stretch>
        </p:blipFill>
        <p:spPr bwMode="auto">
          <a:xfrm>
            <a:off x="0" y="1844824"/>
            <a:ext cx="2314460" cy="1819343"/>
          </a:xfrm>
          <a:prstGeom prst="rect">
            <a:avLst/>
          </a:prstGeom>
          <a:noFill/>
          <a:ln w="9525">
            <a:noFill/>
            <a:miter lim="800000"/>
            <a:headEnd/>
            <a:tailEnd/>
          </a:ln>
        </p:spPr>
      </p:pic>
      <p:pic>
        <p:nvPicPr>
          <p:cNvPr id="6" name="Рисунок 5" descr="C:\Users\User\AppData\Local\Temp\Rar$DIa0.490\IMG-20181030-WA0021.jpg"/>
          <p:cNvPicPr/>
          <p:nvPr/>
        </p:nvPicPr>
        <p:blipFill>
          <a:blip r:embed="rId4" cstate="print"/>
          <a:srcRect/>
          <a:stretch>
            <a:fillRect/>
          </a:stretch>
        </p:blipFill>
        <p:spPr bwMode="auto">
          <a:xfrm>
            <a:off x="6084168" y="2132856"/>
            <a:ext cx="2915068" cy="2187810"/>
          </a:xfrm>
          <a:prstGeom prst="rect">
            <a:avLst/>
          </a:prstGeom>
          <a:noFill/>
          <a:ln w="9525">
            <a:noFill/>
            <a:miter lim="800000"/>
            <a:headEnd/>
            <a:tailEnd/>
          </a:ln>
        </p:spPr>
      </p:pic>
      <p:pic>
        <p:nvPicPr>
          <p:cNvPr id="7" name="Рисунок 6" descr="C:\Users\User\AppData\Local\Temp\Rar$DIa0.110\IMG-20181030-WA0019.jpg"/>
          <p:cNvPicPr/>
          <p:nvPr/>
        </p:nvPicPr>
        <p:blipFill>
          <a:blip r:embed="rId5" cstate="print"/>
          <a:srcRect/>
          <a:stretch>
            <a:fillRect/>
          </a:stretch>
        </p:blipFill>
        <p:spPr bwMode="auto">
          <a:xfrm>
            <a:off x="0" y="3789040"/>
            <a:ext cx="2894972" cy="2172726"/>
          </a:xfrm>
          <a:prstGeom prst="rect">
            <a:avLst/>
          </a:prstGeom>
          <a:noFill/>
          <a:ln w="9525">
            <a:noFill/>
            <a:miter lim="800000"/>
            <a:headEnd/>
            <a:tailEnd/>
          </a:ln>
        </p:spPr>
      </p:pic>
      <p:pic>
        <p:nvPicPr>
          <p:cNvPr id="8" name="Рисунок 7" descr="C:\Users\User\AppData\Local\Temp\Rar$DIa0.170\IMG_20181030_101948.jpg"/>
          <p:cNvPicPr/>
          <p:nvPr/>
        </p:nvPicPr>
        <p:blipFill>
          <a:blip r:embed="rId6" cstate="print"/>
          <a:srcRect b="5104"/>
          <a:stretch>
            <a:fillRect/>
          </a:stretch>
        </p:blipFill>
        <p:spPr bwMode="auto">
          <a:xfrm>
            <a:off x="3203848" y="4437112"/>
            <a:ext cx="3025601" cy="2154755"/>
          </a:xfrm>
          <a:prstGeom prst="rect">
            <a:avLst/>
          </a:prstGeom>
          <a:noFill/>
          <a:ln w="9525">
            <a:noFill/>
            <a:miter lim="800000"/>
            <a:headEnd/>
            <a:tailEnd/>
          </a:ln>
        </p:spPr>
      </p:pic>
      <p:pic>
        <p:nvPicPr>
          <p:cNvPr id="9" name="Рисунок 8" descr="C:\Users\User\Downloads\IMG_20181029_155745.jpg"/>
          <p:cNvPicPr/>
          <p:nvPr/>
        </p:nvPicPr>
        <p:blipFill>
          <a:blip r:embed="rId7" cstate="print"/>
          <a:srcRect/>
          <a:stretch>
            <a:fillRect/>
          </a:stretch>
        </p:blipFill>
        <p:spPr bwMode="auto">
          <a:xfrm>
            <a:off x="6588224" y="5157192"/>
            <a:ext cx="2555776" cy="17008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000108"/>
          </a:xfrm>
        </p:spPr>
        <p:txBody>
          <a:bodyPr>
            <a:noAutofit/>
          </a:bodyPr>
          <a:lstStyle/>
          <a:p>
            <a:r>
              <a:rPr lang="kk-KZ" sz="1800" b="1" dirty="0" smtClean="0">
                <a:solidFill>
                  <a:srgbClr val="002060"/>
                </a:solidFill>
                <a:latin typeface="Times New Roman" pitchFamily="18" charset="0"/>
                <a:cs typeface="Times New Roman" pitchFamily="18" charset="0"/>
              </a:rPr>
              <a:t>«Ауыл шаруашылығында техникалық қызмет көрсету және жөндеу»  тобының бірінші курс студенттерімен Тұңғыш Президент күні қарсаңында ашық тәрбие сағаты </a:t>
            </a:r>
            <a:endParaRPr lang="ru-RU" sz="1800" b="1" dirty="0">
              <a:solidFill>
                <a:srgbClr val="002060"/>
              </a:solidFill>
              <a:latin typeface="Times New Roman" pitchFamily="18" charset="0"/>
              <a:cs typeface="Times New Roman" pitchFamily="18" charset="0"/>
            </a:endParaRPr>
          </a:p>
        </p:txBody>
      </p:sp>
      <p:pic>
        <p:nvPicPr>
          <p:cNvPr id="15362" name="Picture 2"/>
          <p:cNvPicPr>
            <a:picLocks noGrp="1" noChangeAspect="1" noChangeArrowheads="1"/>
          </p:cNvPicPr>
          <p:nvPr>
            <p:ph idx="1"/>
          </p:nvPr>
        </p:nvPicPr>
        <p:blipFill>
          <a:blip r:embed="rId2" cstate="print"/>
          <a:srcRect/>
          <a:stretch>
            <a:fillRect/>
          </a:stretch>
        </p:blipFill>
        <p:spPr bwMode="auto">
          <a:xfrm>
            <a:off x="2428860" y="3857604"/>
            <a:ext cx="4000528" cy="3000396"/>
          </a:xfrm>
          <a:prstGeom prst="rect">
            <a:avLst/>
          </a:prstGeom>
          <a:noFill/>
          <a:ln w="9525">
            <a:noFill/>
            <a:miter lim="800000"/>
            <a:headEnd/>
            <a:tailEnd/>
          </a:ln>
          <a:effectLst/>
        </p:spPr>
      </p:pic>
      <p:pic>
        <p:nvPicPr>
          <p:cNvPr id="15364" name="Picture 4"/>
          <p:cNvPicPr>
            <a:picLocks noChangeAspect="1" noChangeArrowheads="1"/>
          </p:cNvPicPr>
          <p:nvPr/>
        </p:nvPicPr>
        <p:blipFill>
          <a:blip r:embed="rId3" cstate="print"/>
          <a:srcRect/>
          <a:stretch>
            <a:fillRect/>
          </a:stretch>
        </p:blipFill>
        <p:spPr bwMode="auto">
          <a:xfrm>
            <a:off x="5429224" y="928670"/>
            <a:ext cx="3714776" cy="2786082"/>
          </a:xfrm>
          <a:prstGeom prst="rect">
            <a:avLst/>
          </a:prstGeom>
          <a:noFill/>
          <a:ln w="9525">
            <a:noFill/>
            <a:miter lim="800000"/>
            <a:headEnd/>
            <a:tailEnd/>
          </a:ln>
          <a:effectLst/>
        </p:spPr>
      </p:pic>
      <p:pic>
        <p:nvPicPr>
          <p:cNvPr id="15365" name="Picture 5"/>
          <p:cNvPicPr>
            <a:picLocks noChangeAspect="1" noChangeArrowheads="1"/>
          </p:cNvPicPr>
          <p:nvPr/>
        </p:nvPicPr>
        <p:blipFill>
          <a:blip r:embed="rId4" cstate="print"/>
          <a:srcRect/>
          <a:stretch>
            <a:fillRect/>
          </a:stretch>
        </p:blipFill>
        <p:spPr bwMode="auto">
          <a:xfrm>
            <a:off x="0" y="928670"/>
            <a:ext cx="3714744" cy="2786058"/>
          </a:xfrm>
          <a:prstGeom prst="rect">
            <a:avLst/>
          </a:prstGeom>
          <a:noFill/>
          <a:ln w="9525">
            <a:noFill/>
            <a:miter lim="800000"/>
            <a:headEnd/>
            <a:tailEnd/>
          </a:ln>
          <a:effectLst/>
        </p:spPr>
      </p:pic>
      <p:sp>
        <p:nvSpPr>
          <p:cNvPr id="13" name="TextBox 12"/>
          <p:cNvSpPr txBox="1"/>
          <p:nvPr/>
        </p:nvSpPr>
        <p:spPr>
          <a:xfrm>
            <a:off x="6484233" y="6215082"/>
            <a:ext cx="2659767" cy="369332"/>
          </a:xfrm>
          <a:prstGeom prst="rect">
            <a:avLst/>
          </a:prstGeom>
          <a:noFill/>
        </p:spPr>
        <p:txBody>
          <a:bodyPr wrap="none" rtlCol="0">
            <a:spAutoFit/>
          </a:bodyPr>
          <a:lstStyle/>
          <a:p>
            <a:r>
              <a:rPr lang="kk-KZ" dirty="0" smtClean="0">
                <a:latin typeface="Times New Roman" pitchFamily="18" charset="0"/>
                <a:cs typeface="Times New Roman" pitchFamily="18" charset="0"/>
              </a:rPr>
              <a:t> </a:t>
            </a:r>
            <a:r>
              <a:rPr lang="kk-KZ" sz="1600" dirty="0" smtClean="0">
                <a:solidFill>
                  <a:srgbClr val="002060"/>
                </a:solidFill>
                <a:latin typeface="Times New Roman" pitchFamily="18" charset="0"/>
                <a:cs typeface="Times New Roman" pitchFamily="18" charset="0"/>
              </a:rPr>
              <a:t>Жетекші : Жумагулов М.Ж</a:t>
            </a:r>
            <a:r>
              <a:rPr lang="kk-KZ" sz="1600" dirty="0" smtClean="0">
                <a:latin typeface="Times New Roman" pitchFamily="18" charset="0"/>
                <a:cs typeface="Times New Roman" pitchFamily="18" charset="0"/>
              </a:rPr>
              <a:t>.</a:t>
            </a:r>
            <a:endParaRPr lang="ru-RU"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kk-KZ" sz="2800" b="1" dirty="0" smtClean="0">
                <a:solidFill>
                  <a:srgbClr val="002060"/>
                </a:solidFill>
                <a:latin typeface="Times New Roman" pitchFamily="18" charset="0"/>
                <a:cs typeface="Times New Roman" pitchFamily="18" charset="0"/>
              </a:rPr>
              <a:t>Бесқарағай аудандық  қорғаныс істері бойынша бөлімнің  басшысы және Ауған соғысының ардагерлерімен кездесу </a:t>
            </a:r>
            <a:endParaRPr lang="ru-RU" sz="2800" b="1" dirty="0">
              <a:solidFill>
                <a:srgbClr val="002060"/>
              </a:solidFill>
              <a:latin typeface="Times New Roman" pitchFamily="18" charset="0"/>
              <a:cs typeface="Times New Roman" pitchFamily="18" charset="0"/>
            </a:endParaRPr>
          </a:p>
        </p:txBody>
      </p:sp>
      <p:pic>
        <p:nvPicPr>
          <p:cNvPr id="4" name="Содержимое 3" descr="C:\Users\HP\Desktop\111222.JPG"/>
          <p:cNvPicPr>
            <a:picLocks noGrp="1"/>
          </p:cNvPicPr>
          <p:nvPr>
            <p:ph idx="1"/>
          </p:nvPr>
        </p:nvPicPr>
        <p:blipFill>
          <a:blip r:embed="rId2" cstate="print"/>
          <a:srcRect/>
          <a:stretch>
            <a:fillRect/>
          </a:stretch>
        </p:blipFill>
        <p:spPr bwMode="auto">
          <a:xfrm>
            <a:off x="0" y="1556792"/>
            <a:ext cx="5057954" cy="2612417"/>
          </a:xfrm>
          <a:prstGeom prst="rect">
            <a:avLst/>
          </a:prstGeom>
          <a:noFill/>
          <a:ln w="9525">
            <a:noFill/>
            <a:miter lim="800000"/>
            <a:headEnd/>
            <a:tailEnd/>
          </a:ln>
        </p:spPr>
      </p:pic>
      <p:pic>
        <p:nvPicPr>
          <p:cNvPr id="5" name="Рисунок 4" descr="C:\Users\HP\Desktop\Фото АС\IMG_2847.JPG"/>
          <p:cNvPicPr/>
          <p:nvPr/>
        </p:nvPicPr>
        <p:blipFill>
          <a:blip r:embed="rId3" cstate="print"/>
          <a:srcRect/>
          <a:stretch>
            <a:fillRect/>
          </a:stretch>
        </p:blipFill>
        <p:spPr bwMode="auto">
          <a:xfrm>
            <a:off x="4211960" y="3573016"/>
            <a:ext cx="4824536" cy="30689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04664"/>
            <a:ext cx="8229600" cy="1143000"/>
          </a:xfrm>
        </p:spPr>
        <p:txBody>
          <a:bodyPr>
            <a:noAutofit/>
          </a:bodyPr>
          <a:lstStyle/>
          <a:p>
            <a:r>
              <a:rPr lang="kk-KZ" sz="2400" b="1" dirty="0" smtClean="0">
                <a:solidFill>
                  <a:srgbClr val="002060"/>
                </a:solidFill>
                <a:latin typeface="Times New Roman" pitchFamily="18" charset="0"/>
                <a:cs typeface="Times New Roman" pitchFamily="18" charset="0"/>
              </a:rPr>
              <a:t>Тұңғыш  Президент күніне орай колледж студенттері мен мектеп оқушылары  арасында  Елбасын саясатын насихаттау, дәріптеу және  кәсіби бағыт бағдар беру мақсатында «Ғажайып алаң»  ойыны өткізілді</a:t>
            </a:r>
            <a:endParaRPr lang="ru-RU" sz="2400" b="1" dirty="0">
              <a:solidFill>
                <a:srgbClr val="002060"/>
              </a:solidFill>
              <a:latin typeface="Times New Roman" pitchFamily="18" charset="0"/>
              <a:cs typeface="Times New Roman" pitchFamily="18" charset="0"/>
            </a:endParaRPr>
          </a:p>
        </p:txBody>
      </p:sp>
      <p:pic>
        <p:nvPicPr>
          <p:cNvPr id="5" name="Рисунок 4" descr="C:\Users\User\Desktop\Колледж фото\IMG_20181129_152121.jpg"/>
          <p:cNvPicPr/>
          <p:nvPr/>
        </p:nvPicPr>
        <p:blipFill>
          <a:blip r:embed="rId2" cstate="print"/>
          <a:srcRect/>
          <a:stretch>
            <a:fillRect/>
          </a:stretch>
        </p:blipFill>
        <p:spPr bwMode="auto">
          <a:xfrm>
            <a:off x="0" y="1700808"/>
            <a:ext cx="3240360" cy="2110559"/>
          </a:xfrm>
          <a:prstGeom prst="rect">
            <a:avLst/>
          </a:prstGeom>
          <a:noFill/>
          <a:ln w="9525">
            <a:noFill/>
            <a:miter lim="800000"/>
            <a:headEnd/>
            <a:tailEnd/>
          </a:ln>
        </p:spPr>
      </p:pic>
      <p:pic>
        <p:nvPicPr>
          <p:cNvPr id="6" name="Рисунок 5" descr="C:\Users\User\Desktop\Колледж фото\IMG_20181129_150006.jpg"/>
          <p:cNvPicPr/>
          <p:nvPr/>
        </p:nvPicPr>
        <p:blipFill>
          <a:blip r:embed="rId3" cstate="print"/>
          <a:srcRect/>
          <a:stretch>
            <a:fillRect/>
          </a:stretch>
        </p:blipFill>
        <p:spPr bwMode="auto">
          <a:xfrm>
            <a:off x="6228184" y="1916832"/>
            <a:ext cx="2808312" cy="2320753"/>
          </a:xfrm>
          <a:prstGeom prst="rect">
            <a:avLst/>
          </a:prstGeom>
          <a:noFill/>
          <a:ln w="9525">
            <a:noFill/>
            <a:miter lim="800000"/>
            <a:headEnd/>
            <a:tailEnd/>
          </a:ln>
        </p:spPr>
      </p:pic>
      <p:pic>
        <p:nvPicPr>
          <p:cNvPr id="7" name="Рисунок 6" descr="C:\Users\User\Desktop\Колледж фото\IMG_20181129_151341.jpg"/>
          <p:cNvPicPr/>
          <p:nvPr/>
        </p:nvPicPr>
        <p:blipFill>
          <a:blip r:embed="rId4" cstate="print"/>
          <a:srcRect/>
          <a:stretch>
            <a:fillRect/>
          </a:stretch>
        </p:blipFill>
        <p:spPr bwMode="auto">
          <a:xfrm>
            <a:off x="3275856" y="2636912"/>
            <a:ext cx="3168352" cy="2376264"/>
          </a:xfrm>
          <a:prstGeom prst="rect">
            <a:avLst/>
          </a:prstGeom>
          <a:noFill/>
          <a:ln w="9525">
            <a:noFill/>
            <a:miter lim="800000"/>
            <a:headEnd/>
            <a:tailEnd/>
          </a:ln>
        </p:spPr>
      </p:pic>
      <p:pic>
        <p:nvPicPr>
          <p:cNvPr id="8" name="Рисунок 7" descr="C:\Users\User\Desktop\Колледж фото\IMG_20181129_150646.jpg"/>
          <p:cNvPicPr/>
          <p:nvPr/>
        </p:nvPicPr>
        <p:blipFill>
          <a:blip r:embed="rId5" cstate="print"/>
          <a:srcRect/>
          <a:stretch>
            <a:fillRect/>
          </a:stretch>
        </p:blipFill>
        <p:spPr bwMode="auto">
          <a:xfrm>
            <a:off x="0" y="4325841"/>
            <a:ext cx="3879759" cy="2532159"/>
          </a:xfrm>
          <a:prstGeom prst="rect">
            <a:avLst/>
          </a:prstGeom>
          <a:noFill/>
          <a:ln w="9525">
            <a:noFill/>
            <a:miter lim="800000"/>
            <a:headEnd/>
            <a:tailEnd/>
          </a:ln>
        </p:spPr>
      </p:pic>
      <p:pic>
        <p:nvPicPr>
          <p:cNvPr id="9" name="Рисунок 8" descr="C:\Users\User\Desktop\Колледж фото\IMG_20181129_161200.jpg"/>
          <p:cNvPicPr/>
          <p:nvPr/>
        </p:nvPicPr>
        <p:blipFill>
          <a:blip r:embed="rId6" cstate="print"/>
          <a:srcRect/>
          <a:stretch>
            <a:fillRect/>
          </a:stretch>
        </p:blipFill>
        <p:spPr bwMode="auto">
          <a:xfrm>
            <a:off x="6516216" y="3933056"/>
            <a:ext cx="2304256" cy="29249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kk-KZ" sz="2800" b="1" dirty="0" smtClean="0">
                <a:solidFill>
                  <a:srgbClr val="002060"/>
                </a:solidFill>
                <a:latin typeface="Times New Roman" pitchFamily="18" charset="0"/>
                <a:cs typeface="Times New Roman" pitchFamily="18" charset="0"/>
              </a:rPr>
              <a:t>Қазақстан Республикасының Тәуелсіздігі күні мерекесі қарсаңында колледж акт залында  «Елім менің» ток-шоуы  ұйымдастырылды. </a:t>
            </a:r>
            <a:endParaRPr lang="ru-RU" sz="2800" b="1" dirty="0">
              <a:solidFill>
                <a:srgbClr val="002060"/>
              </a:solidFill>
              <a:latin typeface="Times New Roman" pitchFamily="18" charset="0"/>
              <a:cs typeface="Times New Roman" pitchFamily="18" charset="0"/>
            </a:endParaRPr>
          </a:p>
        </p:txBody>
      </p:sp>
      <p:pic>
        <p:nvPicPr>
          <p:cNvPr id="4" name="Рисунок 3" descr="C:\Users\User\Desktop\Колледж фото\IMG_20181214_122047.jpg"/>
          <p:cNvPicPr/>
          <p:nvPr/>
        </p:nvPicPr>
        <p:blipFill>
          <a:blip r:embed="rId2" cstate="print"/>
          <a:srcRect/>
          <a:stretch>
            <a:fillRect/>
          </a:stretch>
        </p:blipFill>
        <p:spPr bwMode="auto">
          <a:xfrm>
            <a:off x="0" y="1484784"/>
            <a:ext cx="3203848" cy="2519828"/>
          </a:xfrm>
          <a:prstGeom prst="rect">
            <a:avLst/>
          </a:prstGeom>
          <a:noFill/>
          <a:ln w="9525">
            <a:noFill/>
            <a:miter lim="800000"/>
            <a:headEnd/>
            <a:tailEnd/>
          </a:ln>
        </p:spPr>
      </p:pic>
      <p:pic>
        <p:nvPicPr>
          <p:cNvPr id="5" name="Рисунок 4" descr="C:\Users\User\Desktop\Колледж фото\IMG_20181214_122136.jpg"/>
          <p:cNvPicPr/>
          <p:nvPr/>
        </p:nvPicPr>
        <p:blipFill>
          <a:blip r:embed="rId3" cstate="print"/>
          <a:srcRect/>
          <a:stretch>
            <a:fillRect/>
          </a:stretch>
        </p:blipFill>
        <p:spPr bwMode="auto">
          <a:xfrm>
            <a:off x="5364088" y="4509120"/>
            <a:ext cx="3779912" cy="2348880"/>
          </a:xfrm>
          <a:prstGeom prst="rect">
            <a:avLst/>
          </a:prstGeom>
          <a:noFill/>
          <a:ln w="9525">
            <a:noFill/>
            <a:miter lim="800000"/>
            <a:headEnd/>
            <a:tailEnd/>
          </a:ln>
        </p:spPr>
      </p:pic>
      <p:pic>
        <p:nvPicPr>
          <p:cNvPr id="6" name="Рисунок 5" descr="C:\Users\User\Desktop\Колледж фото\IMG_20181214_122559.jpg"/>
          <p:cNvPicPr/>
          <p:nvPr/>
        </p:nvPicPr>
        <p:blipFill>
          <a:blip r:embed="rId4" cstate="print"/>
          <a:srcRect/>
          <a:stretch>
            <a:fillRect/>
          </a:stretch>
        </p:blipFill>
        <p:spPr bwMode="auto">
          <a:xfrm>
            <a:off x="2987824" y="1988840"/>
            <a:ext cx="3888432" cy="25977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Рисунок 4" descr="C:\Users\User\Desktop\Колледж фото\IMG_20181214_124254.jpg"/>
          <p:cNvPicPr/>
          <p:nvPr/>
        </p:nvPicPr>
        <p:blipFill>
          <a:blip r:embed="rId2" cstate="print"/>
          <a:srcRect/>
          <a:stretch>
            <a:fillRect/>
          </a:stretch>
        </p:blipFill>
        <p:spPr bwMode="auto">
          <a:xfrm>
            <a:off x="0" y="0"/>
            <a:ext cx="3312368" cy="2568408"/>
          </a:xfrm>
          <a:prstGeom prst="rect">
            <a:avLst/>
          </a:prstGeom>
          <a:noFill/>
          <a:ln w="9525">
            <a:noFill/>
            <a:miter lim="800000"/>
            <a:headEnd/>
            <a:tailEnd/>
          </a:ln>
        </p:spPr>
      </p:pic>
      <p:pic>
        <p:nvPicPr>
          <p:cNvPr id="6" name="Содержимое 5" descr="C:\Users\User\Desktop\Колледж фото\IMG_20181214_124855 - копия.jpg"/>
          <p:cNvPicPr>
            <a:picLocks noGrp="1"/>
          </p:cNvPicPr>
          <p:nvPr>
            <p:ph idx="1"/>
          </p:nvPr>
        </p:nvPicPr>
        <p:blipFill>
          <a:blip r:embed="rId3" cstate="print"/>
          <a:srcRect/>
          <a:stretch>
            <a:fillRect/>
          </a:stretch>
        </p:blipFill>
        <p:spPr bwMode="auto">
          <a:xfrm>
            <a:off x="5543600" y="0"/>
            <a:ext cx="3600400" cy="2652539"/>
          </a:xfrm>
          <a:prstGeom prst="rect">
            <a:avLst/>
          </a:prstGeom>
          <a:noFill/>
          <a:ln w="9525">
            <a:noFill/>
            <a:miter lim="800000"/>
            <a:headEnd/>
            <a:tailEnd/>
          </a:ln>
        </p:spPr>
      </p:pic>
      <p:pic>
        <p:nvPicPr>
          <p:cNvPr id="7" name="Рисунок 6" descr="C:\Users\User\Desktop\Колледж фото\IMG_20181214_124351.jpg"/>
          <p:cNvPicPr/>
          <p:nvPr/>
        </p:nvPicPr>
        <p:blipFill>
          <a:blip r:embed="rId4" cstate="print"/>
          <a:srcRect b="12120"/>
          <a:stretch>
            <a:fillRect/>
          </a:stretch>
        </p:blipFill>
        <p:spPr bwMode="auto">
          <a:xfrm>
            <a:off x="0" y="3789040"/>
            <a:ext cx="2267744" cy="2952328"/>
          </a:xfrm>
          <a:prstGeom prst="rect">
            <a:avLst/>
          </a:prstGeom>
          <a:noFill/>
          <a:ln w="9525">
            <a:noFill/>
            <a:miter lim="800000"/>
            <a:headEnd/>
            <a:tailEnd/>
          </a:ln>
        </p:spPr>
      </p:pic>
      <p:pic>
        <p:nvPicPr>
          <p:cNvPr id="8" name="Рисунок 7" descr="C:\Users\User\Desktop\Колледж фото\IMG_20181214_133006.jpg"/>
          <p:cNvPicPr/>
          <p:nvPr/>
        </p:nvPicPr>
        <p:blipFill>
          <a:blip r:embed="rId5" cstate="print"/>
          <a:srcRect/>
          <a:stretch>
            <a:fillRect/>
          </a:stretch>
        </p:blipFill>
        <p:spPr bwMode="auto">
          <a:xfrm>
            <a:off x="5364088" y="4197841"/>
            <a:ext cx="3600400" cy="2660159"/>
          </a:xfrm>
          <a:prstGeom prst="rect">
            <a:avLst/>
          </a:prstGeom>
          <a:noFill/>
          <a:ln w="9525">
            <a:noFill/>
            <a:miter lim="800000"/>
            <a:headEnd/>
            <a:tailEnd/>
          </a:ln>
        </p:spPr>
      </p:pic>
      <p:pic>
        <p:nvPicPr>
          <p:cNvPr id="9" name="Рисунок 8" descr="C:\Users\User\Desktop\Колледж фото\IMG_20181214_133944.jpg"/>
          <p:cNvPicPr/>
          <p:nvPr/>
        </p:nvPicPr>
        <p:blipFill>
          <a:blip r:embed="rId6" cstate="print"/>
          <a:srcRect t="14363" r="4346" b="15257"/>
          <a:stretch>
            <a:fillRect/>
          </a:stretch>
        </p:blipFill>
        <p:spPr bwMode="auto">
          <a:xfrm>
            <a:off x="2253799" y="2148840"/>
            <a:ext cx="4636402" cy="2560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r>
              <a:rPr lang="kk-KZ" sz="3200" b="1" dirty="0" smtClean="0">
                <a:solidFill>
                  <a:srgbClr val="002060"/>
                </a:solidFill>
                <a:latin typeface="Times New Roman" pitchFamily="18" charset="0"/>
                <a:cs typeface="Times New Roman" pitchFamily="18" charset="0"/>
              </a:rPr>
              <a:t>Жаңа жыл-2019 шыршасы</a:t>
            </a:r>
            <a:endParaRPr lang="ru-RU" sz="3200" b="1" dirty="0">
              <a:solidFill>
                <a:srgbClr val="002060"/>
              </a:solidFill>
              <a:latin typeface="Times New Roman" pitchFamily="18" charset="0"/>
              <a:cs typeface="Times New Roman" pitchFamily="18" charset="0"/>
            </a:endParaRPr>
          </a:p>
        </p:txBody>
      </p:sp>
      <p:pic>
        <p:nvPicPr>
          <p:cNvPr id="4" name="Рисунок 3" descr="C:\Users\User\Desktop\Колледж фото\IMG-20181229-WA0030.jpg"/>
          <p:cNvPicPr/>
          <p:nvPr/>
        </p:nvPicPr>
        <p:blipFill>
          <a:blip r:embed="rId2" cstate="print"/>
          <a:srcRect/>
          <a:stretch>
            <a:fillRect/>
          </a:stretch>
        </p:blipFill>
        <p:spPr bwMode="auto">
          <a:xfrm>
            <a:off x="251520" y="836712"/>
            <a:ext cx="3168351" cy="2920887"/>
          </a:xfrm>
          <a:prstGeom prst="rect">
            <a:avLst/>
          </a:prstGeom>
          <a:noFill/>
          <a:ln w="9525">
            <a:noFill/>
            <a:miter lim="800000"/>
            <a:headEnd/>
            <a:tailEnd/>
          </a:ln>
        </p:spPr>
      </p:pic>
      <p:pic>
        <p:nvPicPr>
          <p:cNvPr id="5" name="Рисунок 4" descr="C:\Users\User\Desktop\Колледж фото\IMG-20181229-WA0028.jpg"/>
          <p:cNvPicPr/>
          <p:nvPr/>
        </p:nvPicPr>
        <p:blipFill>
          <a:blip r:embed="rId3" cstate="print"/>
          <a:srcRect/>
          <a:stretch>
            <a:fillRect/>
          </a:stretch>
        </p:blipFill>
        <p:spPr bwMode="auto">
          <a:xfrm>
            <a:off x="1403649" y="3789040"/>
            <a:ext cx="3744416" cy="2664296"/>
          </a:xfrm>
          <a:prstGeom prst="rect">
            <a:avLst/>
          </a:prstGeom>
          <a:noFill/>
          <a:ln w="9525">
            <a:noFill/>
            <a:miter lim="800000"/>
            <a:headEnd/>
            <a:tailEnd/>
          </a:ln>
        </p:spPr>
      </p:pic>
      <p:pic>
        <p:nvPicPr>
          <p:cNvPr id="6" name="Рисунок 5" descr="C:\Users\User\Desktop\Колледж фото\IMG-20181229-WA0000.jpg"/>
          <p:cNvPicPr/>
          <p:nvPr/>
        </p:nvPicPr>
        <p:blipFill>
          <a:blip r:embed="rId4" cstate="print"/>
          <a:srcRect/>
          <a:stretch>
            <a:fillRect/>
          </a:stretch>
        </p:blipFill>
        <p:spPr bwMode="auto">
          <a:xfrm>
            <a:off x="4788024" y="908720"/>
            <a:ext cx="3888432" cy="28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sz="3200" b="1" dirty="0" smtClean="0">
                <a:solidFill>
                  <a:srgbClr val="002060"/>
                </a:solidFill>
                <a:latin typeface="Times New Roman" pitchFamily="18" charset="0"/>
                <a:cs typeface="Times New Roman" pitchFamily="18" charset="0"/>
              </a:rPr>
              <a:t>2018-2019 оқу жылында топтар арасында қоғамдық жұмыстарға, іс-шараларға қатысу мониторингі</a:t>
            </a:r>
            <a:endParaRPr lang="ru-RU" sz="3200" b="1" dirty="0">
              <a:solidFill>
                <a:srgbClr val="002060"/>
              </a:solidFill>
              <a:latin typeface="Times New Roman" pitchFamily="18" charset="0"/>
              <a:cs typeface="Times New Roman" pitchFamily="18" charset="0"/>
            </a:endParaRPr>
          </a:p>
        </p:txBody>
      </p:sp>
      <p:graphicFrame>
        <p:nvGraphicFramePr>
          <p:cNvPr id="8" name="Содержимое 7"/>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1124744"/>
            <a:ext cx="8229600" cy="4525963"/>
          </a:xfrm>
        </p:spPr>
        <p:txBody>
          <a:bodyPr/>
          <a:lstStyle/>
          <a:p>
            <a:r>
              <a:rPr lang="kk-KZ" b="1" dirty="0" smtClean="0">
                <a:solidFill>
                  <a:srgbClr val="002060"/>
                </a:solidFill>
                <a:latin typeface="Times New Roman" pitchFamily="18" charset="0"/>
                <a:cs typeface="Times New Roman" pitchFamily="18" charset="0"/>
              </a:rPr>
              <a:t>Тәрбие жолы — қиын жол. Өмірді өрнектейтін адам–ұстаз шәкірт алдындағы парызын еш уақытта ұмытпайды. Сондықтан да ұстаздар қауымы, сапалы білім бере отырып, еліміздің болашақ жастарын ұлағаттылыққа тәрбиелейік!</a:t>
            </a:r>
            <a:endParaRPr lang="ru-RU" b="1" dirty="0" smtClean="0">
              <a:solidFill>
                <a:srgbClr val="002060"/>
              </a:solidFill>
              <a:latin typeface="Times New Roman" pitchFamily="18" charset="0"/>
              <a:cs typeface="Times New Roman" pitchFamily="18" charset="0"/>
            </a:endParaRPr>
          </a:p>
          <a:p>
            <a:pPr algn="just"/>
            <a:endParaRPr lang="ru-RU"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1600" y="1700808"/>
            <a:ext cx="7703263" cy="1754326"/>
          </a:xfrm>
          <a:prstGeom prst="rect">
            <a:avLst/>
          </a:prstGeom>
          <a:noFill/>
        </p:spPr>
        <p:txBody>
          <a:bodyPr wrap="square" rtlCol="0">
            <a:spAutoFit/>
          </a:bodyPr>
          <a:lstStyle/>
          <a:p>
            <a:pPr algn="ctr"/>
            <a:r>
              <a:rPr lang="kk-KZ" sz="5400" b="1" dirty="0" smtClean="0">
                <a:solidFill>
                  <a:srgbClr val="002060"/>
                </a:solidFill>
                <a:latin typeface="Times New Roman" pitchFamily="18" charset="0"/>
                <a:cs typeface="Times New Roman" pitchFamily="18" charset="0"/>
              </a:rPr>
              <a:t>Назарларыңызға рахмет !</a:t>
            </a:r>
            <a:endParaRPr lang="ru-RU" sz="5400"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a:bodyPr>
          <a:lstStyle/>
          <a:p>
            <a:r>
              <a:rPr lang="kk-KZ" sz="3200" b="1" dirty="0" smtClean="0">
                <a:solidFill>
                  <a:srgbClr val="002060"/>
                </a:solidFill>
                <a:latin typeface="Times New Roman" pitchFamily="18" charset="0"/>
                <a:cs typeface="Times New Roman" pitchFamily="18" charset="0"/>
              </a:rPr>
              <a:t>Студенттер кеңесі</a:t>
            </a:r>
            <a:endParaRPr lang="ru-RU" sz="3200" b="1" dirty="0">
              <a:solidFill>
                <a:srgbClr val="002060"/>
              </a:solidFill>
              <a:latin typeface="Times New Roman" pitchFamily="18" charset="0"/>
              <a:cs typeface="Times New Roman" pitchFamily="18" charset="0"/>
            </a:endParaRPr>
          </a:p>
        </p:txBody>
      </p:sp>
      <p:sp>
        <p:nvSpPr>
          <p:cNvPr id="4" name="Прямоугольник 3"/>
          <p:cNvSpPr/>
          <p:nvPr/>
        </p:nvSpPr>
        <p:spPr>
          <a:xfrm>
            <a:off x="2571736" y="857232"/>
            <a:ext cx="371477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latin typeface="Times New Roman" pitchFamily="18" charset="0"/>
                <a:cs typeface="Times New Roman" pitchFamily="18" charset="0"/>
              </a:rPr>
              <a:t>Төрайымы</a:t>
            </a:r>
          </a:p>
          <a:p>
            <a:pPr algn="ctr"/>
            <a:r>
              <a:rPr lang="kk-KZ" dirty="0" smtClean="0">
                <a:latin typeface="Times New Roman" pitchFamily="18" charset="0"/>
                <a:cs typeface="Times New Roman" pitchFamily="18" charset="0"/>
              </a:rPr>
              <a:t>Еркебұланқызы Мөлдір</a:t>
            </a:r>
            <a:endParaRPr lang="ru-RU" dirty="0">
              <a:latin typeface="Times New Roman" pitchFamily="18" charset="0"/>
              <a:cs typeface="Times New Roman" pitchFamily="18" charset="0"/>
            </a:endParaRPr>
          </a:p>
        </p:txBody>
      </p:sp>
      <p:sp>
        <p:nvSpPr>
          <p:cNvPr id="5" name="Содержимое 4"/>
          <p:cNvSpPr>
            <a:spLocks noGrp="1"/>
          </p:cNvSpPr>
          <p:nvPr>
            <p:ph idx="1"/>
          </p:nvPr>
        </p:nvSpPr>
        <p:spPr>
          <a:xfrm>
            <a:off x="357158" y="2357430"/>
            <a:ext cx="3471826" cy="1042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buNone/>
            </a:pPr>
            <a:r>
              <a:rPr lang="kk-KZ" sz="1800" dirty="0" smtClean="0">
                <a:latin typeface="Times New Roman" pitchFamily="18" charset="0"/>
                <a:cs typeface="Times New Roman" pitchFamily="18" charset="0"/>
              </a:rPr>
              <a:t>Оқу секторы: Шац Нұрбике, Голяндина Виктория</a:t>
            </a:r>
            <a:endParaRPr lang="ru-RU" sz="1800" dirty="0">
              <a:latin typeface="Times New Roman" pitchFamily="18" charset="0"/>
              <a:cs typeface="Times New Roman" pitchFamily="18" charset="0"/>
            </a:endParaRPr>
          </a:p>
        </p:txBody>
      </p:sp>
      <p:sp>
        <p:nvSpPr>
          <p:cNvPr id="6" name="Прямоугольник 5"/>
          <p:cNvSpPr/>
          <p:nvPr/>
        </p:nvSpPr>
        <p:spPr>
          <a:xfrm>
            <a:off x="4929190" y="2357430"/>
            <a:ext cx="3714776"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latin typeface="Times New Roman" pitchFamily="18" charset="0"/>
                <a:cs typeface="Times New Roman" pitchFamily="18" charset="0"/>
              </a:rPr>
              <a:t>Мәдени –бұқаралық сектор:</a:t>
            </a:r>
          </a:p>
          <a:p>
            <a:pPr algn="ctr"/>
            <a:r>
              <a:rPr lang="kk-KZ" dirty="0" smtClean="0">
                <a:latin typeface="Times New Roman" pitchFamily="18" charset="0"/>
                <a:cs typeface="Times New Roman" pitchFamily="18" charset="0"/>
              </a:rPr>
              <a:t>Мукажанова Сабина,  Авазов  Алишер</a:t>
            </a:r>
            <a:endParaRPr lang="ru-RU" dirty="0">
              <a:latin typeface="Times New Roman" pitchFamily="18" charset="0"/>
              <a:cs typeface="Times New Roman" pitchFamily="18" charset="0"/>
            </a:endParaRPr>
          </a:p>
        </p:txBody>
      </p:sp>
      <p:sp>
        <p:nvSpPr>
          <p:cNvPr id="7" name="Прямоугольник 6"/>
          <p:cNvSpPr/>
          <p:nvPr/>
        </p:nvSpPr>
        <p:spPr>
          <a:xfrm>
            <a:off x="285720" y="4000504"/>
            <a:ext cx="371477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latin typeface="Times New Roman" pitchFamily="18" charset="0"/>
                <a:cs typeface="Times New Roman" pitchFamily="18" charset="0"/>
              </a:rPr>
              <a:t>Ақпараттық-насихаттау  секторы:</a:t>
            </a:r>
          </a:p>
          <a:p>
            <a:pPr algn="ctr"/>
            <a:r>
              <a:rPr lang="kk-KZ" dirty="0" smtClean="0">
                <a:latin typeface="Times New Roman" pitchFamily="18" charset="0"/>
                <a:cs typeface="Times New Roman" pitchFamily="18" charset="0"/>
              </a:rPr>
              <a:t>Нұрланбек Қайсар, Кумисбаева  Дария</a:t>
            </a:r>
            <a:endParaRPr lang="ru-RU" dirty="0">
              <a:latin typeface="Times New Roman" pitchFamily="18" charset="0"/>
              <a:cs typeface="Times New Roman" pitchFamily="18" charset="0"/>
            </a:endParaRPr>
          </a:p>
        </p:txBody>
      </p:sp>
      <p:sp>
        <p:nvSpPr>
          <p:cNvPr id="8" name="Прямоугольник 7"/>
          <p:cNvSpPr/>
          <p:nvPr/>
        </p:nvSpPr>
        <p:spPr>
          <a:xfrm>
            <a:off x="5072066" y="3929066"/>
            <a:ext cx="371477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latin typeface="Times New Roman" pitchFamily="18" charset="0"/>
                <a:cs typeface="Times New Roman" pitchFamily="18" charset="0"/>
              </a:rPr>
              <a:t>Спорт секторы:</a:t>
            </a:r>
          </a:p>
          <a:p>
            <a:pPr algn="ctr"/>
            <a:r>
              <a:rPr lang="kk-KZ" dirty="0" smtClean="0">
                <a:latin typeface="Times New Roman" pitchFamily="18" charset="0"/>
                <a:cs typeface="Times New Roman" pitchFamily="18" charset="0"/>
              </a:rPr>
              <a:t>Конкаев Дияз, Алғабас Айболат</a:t>
            </a:r>
            <a:endParaRPr lang="ru-RU" dirty="0">
              <a:latin typeface="Times New Roman" pitchFamily="18" charset="0"/>
              <a:cs typeface="Times New Roman" pitchFamily="18" charset="0"/>
            </a:endParaRPr>
          </a:p>
        </p:txBody>
      </p:sp>
      <p:sp>
        <p:nvSpPr>
          <p:cNvPr id="9" name="Прямоугольник 8"/>
          <p:cNvSpPr/>
          <p:nvPr/>
        </p:nvSpPr>
        <p:spPr>
          <a:xfrm>
            <a:off x="2928926" y="5500702"/>
            <a:ext cx="4000528" cy="857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latin typeface="Times New Roman" pitchFamily="18" charset="0"/>
                <a:cs typeface="Times New Roman" pitchFamily="18" charset="0"/>
              </a:rPr>
              <a:t>Еріктілер  тобы жетекшісі:</a:t>
            </a:r>
          </a:p>
          <a:p>
            <a:pPr algn="ctr"/>
            <a:r>
              <a:rPr lang="kk-KZ" dirty="0" smtClean="0">
                <a:latin typeface="Times New Roman" pitchFamily="18" charset="0"/>
                <a:cs typeface="Times New Roman" pitchFamily="18" charset="0"/>
              </a:rPr>
              <a:t>Жаябаев Бауржан, Баяндинов Ринат</a:t>
            </a:r>
            <a:endParaRPr lang="ru-RU" dirty="0">
              <a:latin typeface="Times New Roman" pitchFamily="18" charset="0"/>
              <a:cs typeface="Times New Roman" pitchFamily="18" charset="0"/>
            </a:endParaRPr>
          </a:p>
        </p:txBody>
      </p:sp>
      <p:cxnSp>
        <p:nvCxnSpPr>
          <p:cNvPr id="11" name="Прямая со стрелкой 10"/>
          <p:cNvCxnSpPr/>
          <p:nvPr/>
        </p:nvCxnSpPr>
        <p:spPr>
          <a:xfrm>
            <a:off x="4500562" y="1857364"/>
            <a:ext cx="107157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rot="16200000" flipH="1">
            <a:off x="2821769" y="3464719"/>
            <a:ext cx="3500462"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rot="10800000" flipV="1">
            <a:off x="3428992" y="1857364"/>
            <a:ext cx="1000132"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rot="5400000">
            <a:off x="3036083" y="2536025"/>
            <a:ext cx="2214578"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rot="16200000" flipH="1">
            <a:off x="3893339" y="2464587"/>
            <a:ext cx="2071702" cy="857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188641"/>
            <a:ext cx="8229600" cy="3456383"/>
          </a:xfrm>
        </p:spPr>
        <p:txBody>
          <a:bodyPr>
            <a:normAutofit lnSpcReduction="10000"/>
          </a:bodyPr>
          <a:lstStyle/>
          <a:p>
            <a:r>
              <a:rPr lang="kk-KZ" sz="2400" b="1" dirty="0" smtClean="0">
                <a:solidFill>
                  <a:srgbClr val="002060"/>
                </a:solidFill>
                <a:latin typeface="Times New Roman" pitchFamily="18" charset="0"/>
                <a:cs typeface="Times New Roman" pitchFamily="18" charset="0"/>
              </a:rPr>
              <a:t>Жатақханада тұратын студенттер туралы мәлімет. </a:t>
            </a:r>
            <a:endParaRPr lang="ru-RU" sz="2400" dirty="0" smtClean="0">
              <a:solidFill>
                <a:srgbClr val="002060"/>
              </a:solidFill>
              <a:latin typeface="Times New Roman" pitchFamily="18" charset="0"/>
              <a:cs typeface="Times New Roman" pitchFamily="18" charset="0"/>
            </a:endParaRPr>
          </a:p>
          <a:p>
            <a:pPr algn="just">
              <a:buNone/>
            </a:pPr>
            <a:r>
              <a:rPr lang="kk-KZ" sz="2400" dirty="0" smtClean="0">
                <a:solidFill>
                  <a:srgbClr val="002060"/>
                </a:solidFill>
                <a:latin typeface="Times New Roman" pitchFamily="18" charset="0"/>
                <a:cs typeface="Times New Roman" pitchFamily="18" charset="0"/>
              </a:rPr>
              <a:t>    2018-2019 оқу жылының басында 18 студент жатақханада тұруға ниет </a:t>
            </a:r>
            <a:r>
              <a:rPr lang="kk-KZ" sz="2400" smtClean="0">
                <a:solidFill>
                  <a:srgbClr val="002060"/>
                </a:solidFill>
                <a:latin typeface="Times New Roman" pitchFamily="18" charset="0"/>
                <a:cs typeface="Times New Roman" pitchFamily="18" charset="0"/>
              </a:rPr>
              <a:t>білдіріп</a:t>
            </a:r>
            <a:r>
              <a:rPr lang="kk-KZ" sz="2400" smtClean="0">
                <a:solidFill>
                  <a:srgbClr val="002060"/>
                </a:solidFill>
                <a:latin typeface="Times New Roman" pitchFamily="18" charset="0"/>
                <a:cs typeface="Times New Roman" pitchFamily="18" charset="0"/>
              </a:rPr>
              <a:t>, өтініш </a:t>
            </a:r>
            <a:r>
              <a:rPr lang="kk-KZ" sz="2400" dirty="0" smtClean="0">
                <a:solidFill>
                  <a:srgbClr val="002060"/>
                </a:solidFill>
                <a:latin typeface="Times New Roman" pitchFamily="18" charset="0"/>
                <a:cs typeface="Times New Roman" pitchFamily="18" charset="0"/>
              </a:rPr>
              <a:t>жазды.  Бүгінгі таңда жатақханада 19 студент тіркелген. Жатақханада тұратын студенттердге бақылау жасау мақсатында  ай сайын оқытушылар мен шеберлер арасында кезекшілік құрылып, кестеге сәйкес кезекшілік жүргізіледі. Студенттер жатақханаға    мемлекеттік көрсетілетін қызмет стандартына сәйкес орналастырылады.</a:t>
            </a:r>
            <a:endParaRPr lang="ru-RU" sz="2400" dirty="0" smtClean="0">
              <a:solidFill>
                <a:srgbClr val="002060"/>
              </a:solidFill>
              <a:latin typeface="Times New Roman" pitchFamily="18" charset="0"/>
              <a:cs typeface="Times New Roman" pitchFamily="18" charset="0"/>
            </a:endParaRPr>
          </a:p>
          <a:p>
            <a:endParaRPr lang="ru-RU" dirty="0"/>
          </a:p>
        </p:txBody>
      </p:sp>
      <p:pic>
        <p:nvPicPr>
          <p:cNvPr id="4" name="Picture 2" descr="D:\фото\DSCN0874.JPG"/>
          <p:cNvPicPr>
            <a:picLocks noChangeAspect="1" noChangeArrowheads="1"/>
          </p:cNvPicPr>
          <p:nvPr/>
        </p:nvPicPr>
        <p:blipFill>
          <a:blip r:embed="rId2" cstate="print"/>
          <a:srcRect/>
          <a:stretch>
            <a:fillRect/>
          </a:stretch>
        </p:blipFill>
        <p:spPr bwMode="auto">
          <a:xfrm>
            <a:off x="251520" y="3501008"/>
            <a:ext cx="3524275" cy="2643206"/>
          </a:xfrm>
          <a:prstGeom prst="rect">
            <a:avLst/>
          </a:prstGeom>
          <a:ln>
            <a:noFill/>
          </a:ln>
          <a:effectLst>
            <a:softEdge rad="112500"/>
          </a:effectLst>
        </p:spPr>
      </p:pic>
      <p:pic>
        <p:nvPicPr>
          <p:cNvPr id="1026" name="Picture 2" descr="C:\Users\User\Downloads\IMG-20190626-WA0000.jpg"/>
          <p:cNvPicPr>
            <a:picLocks noChangeAspect="1" noChangeArrowheads="1"/>
          </p:cNvPicPr>
          <p:nvPr/>
        </p:nvPicPr>
        <p:blipFill>
          <a:blip r:embed="rId3" cstate="print"/>
          <a:srcRect/>
          <a:stretch>
            <a:fillRect/>
          </a:stretch>
        </p:blipFill>
        <p:spPr bwMode="auto">
          <a:xfrm>
            <a:off x="4644007" y="3605632"/>
            <a:ext cx="3508907" cy="2631680"/>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188641"/>
            <a:ext cx="8229600" cy="3168352"/>
          </a:xfrm>
        </p:spPr>
        <p:txBody>
          <a:bodyPr>
            <a:normAutofit/>
          </a:bodyPr>
          <a:lstStyle/>
          <a:p>
            <a:pPr algn="ctr">
              <a:buNone/>
            </a:pPr>
            <a:r>
              <a:rPr lang="kk-KZ" sz="2400" b="1" dirty="0" smtClean="0">
                <a:solidFill>
                  <a:srgbClr val="002060"/>
                </a:solidFill>
                <a:latin typeface="Times New Roman" pitchFamily="18" charset="0"/>
                <a:cs typeface="Times New Roman" pitchFamily="18" charset="0"/>
              </a:rPr>
              <a:t>Студенттердің ыстық тамақпен қамтамасыз етілуі.</a:t>
            </a:r>
            <a:endParaRPr lang="ru-RU" sz="2400" dirty="0" smtClean="0">
              <a:solidFill>
                <a:srgbClr val="002060"/>
              </a:solidFill>
              <a:latin typeface="Times New Roman" pitchFamily="18" charset="0"/>
              <a:cs typeface="Times New Roman" pitchFamily="18" charset="0"/>
            </a:endParaRPr>
          </a:p>
          <a:p>
            <a:pPr marL="0" indent="0" algn="just" fontAlgn="base">
              <a:buNone/>
            </a:pPr>
            <a:r>
              <a:rPr lang="kk-KZ" sz="2400" dirty="0" smtClean="0">
                <a:solidFill>
                  <a:srgbClr val="002060"/>
                </a:solidFill>
                <a:latin typeface="Times New Roman" pitchFamily="18" charset="0"/>
                <a:cs typeface="Times New Roman" pitchFamily="18" charset="0"/>
              </a:rPr>
              <a:t>	Қазақстан Республикасының №320 қаулысына және Нәтижелі жұмыспен қамтуды және жаппай кәсіпкерлікті дамытудың 2017 – 2021 жылдарға арналған бағдарламасына сәйкес колледж студенттері  бір мезгіл ыстық тамақпен қамтылады. Студенттерді ыстық тамақпен қамтамасыз </a:t>
            </a:r>
            <a:r>
              <a:rPr lang="kk-KZ" sz="2400" smtClean="0">
                <a:solidFill>
                  <a:srgbClr val="002060"/>
                </a:solidFill>
                <a:latin typeface="Times New Roman" pitchFamily="18" charset="0"/>
                <a:cs typeface="Times New Roman" pitchFamily="18" charset="0"/>
              </a:rPr>
              <a:t>ету де6 </a:t>
            </a:r>
            <a:r>
              <a:rPr lang="kk-KZ" sz="2400" dirty="0" smtClean="0">
                <a:solidFill>
                  <a:srgbClr val="002060"/>
                </a:solidFill>
                <a:latin typeface="Times New Roman" pitchFamily="18" charset="0"/>
                <a:cs typeface="Times New Roman" pitchFamily="18" charset="0"/>
              </a:rPr>
              <a:t>мемлекеттік көрсетілетін қызмет стандартына сәйкес жүргізіледі.</a:t>
            </a:r>
            <a:endParaRPr lang="ru-RU" sz="2400" b="1" dirty="0" smtClean="0">
              <a:solidFill>
                <a:srgbClr val="002060"/>
              </a:solidFill>
              <a:latin typeface="Times New Roman" pitchFamily="18" charset="0"/>
              <a:cs typeface="Times New Roman" pitchFamily="18" charset="0"/>
            </a:endParaRPr>
          </a:p>
          <a:p>
            <a:endParaRPr lang="ru-RU" sz="2400" dirty="0">
              <a:solidFill>
                <a:srgbClr val="002060"/>
              </a:solidFill>
              <a:latin typeface="Times New Roman" pitchFamily="18" charset="0"/>
              <a:cs typeface="Times New Roman" pitchFamily="18" charset="0"/>
            </a:endParaRPr>
          </a:p>
        </p:txBody>
      </p:sp>
      <p:pic>
        <p:nvPicPr>
          <p:cNvPr id="6" name="Рисунок 5" descr="D:\Колледж фото\Колледж фото\IMG_20180912_103311.jpg"/>
          <p:cNvPicPr/>
          <p:nvPr/>
        </p:nvPicPr>
        <p:blipFill>
          <a:blip r:embed="rId2" cstate="print"/>
          <a:srcRect/>
          <a:stretch>
            <a:fillRect/>
          </a:stretch>
        </p:blipFill>
        <p:spPr bwMode="auto">
          <a:xfrm>
            <a:off x="5580112" y="3284984"/>
            <a:ext cx="3240360" cy="2592288"/>
          </a:xfrm>
          <a:prstGeom prst="rect">
            <a:avLst/>
          </a:prstGeom>
          <a:noFill/>
          <a:ln w="9525">
            <a:noFill/>
            <a:miter lim="800000"/>
            <a:headEnd/>
            <a:tailEnd/>
          </a:ln>
        </p:spPr>
      </p:pic>
      <p:pic>
        <p:nvPicPr>
          <p:cNvPr id="7" name="Рисунок 6" descr="D:\Колледж фото\Колледж фото\IMG_20180912_103300.jpg"/>
          <p:cNvPicPr/>
          <p:nvPr/>
        </p:nvPicPr>
        <p:blipFill>
          <a:blip r:embed="rId3" cstate="print"/>
          <a:srcRect/>
          <a:stretch>
            <a:fillRect/>
          </a:stretch>
        </p:blipFill>
        <p:spPr bwMode="auto">
          <a:xfrm>
            <a:off x="539552" y="3356992"/>
            <a:ext cx="3384376" cy="259228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116632"/>
            <a:ext cx="8229600" cy="5184576"/>
          </a:xfrm>
        </p:spPr>
        <p:txBody>
          <a:bodyPr>
            <a:normAutofit fontScale="62500" lnSpcReduction="20000"/>
          </a:bodyPr>
          <a:lstStyle/>
          <a:p>
            <a:r>
              <a:rPr lang="kk-KZ" b="1" dirty="0" smtClean="0">
                <a:solidFill>
                  <a:srgbClr val="002060"/>
                </a:solidFill>
              </a:rPr>
              <a:t>Жетім және ата-анасының қамқорысыз қалған студенттер.</a:t>
            </a:r>
            <a:endParaRPr lang="ru-RU" dirty="0" smtClean="0">
              <a:solidFill>
                <a:srgbClr val="002060"/>
              </a:solidFill>
            </a:endParaRPr>
          </a:p>
          <a:p>
            <a:pPr marL="0" indent="0">
              <a:buNone/>
            </a:pPr>
            <a:r>
              <a:rPr lang="kk-KZ" dirty="0" smtClean="0">
                <a:solidFill>
                  <a:srgbClr val="002060"/>
                </a:solidFill>
              </a:rPr>
              <a:t>         2018-2019 оқу жылының басында колледжде жетім және ата-анасының қамқорысыз қалған 3 студент: «Техникалық қызмет көрсету және ауыл шаруашылықтағы жөндеу» мамандығы бойынша оқитын 2 курс студенттері Кунгазин Даурен, Жаябаев Бауыржан және «Орман шаруашылығы, бақ-саябақ  және ландшафтық құрылыс (түрлері  бойынша)» мамандығы бойынша оқитын 1 курс студенті Қарақатов Амангелді.</a:t>
            </a:r>
            <a:endParaRPr lang="ru-RU" dirty="0" smtClean="0">
              <a:solidFill>
                <a:srgbClr val="002060"/>
              </a:solidFill>
            </a:endParaRPr>
          </a:p>
          <a:p>
            <a:pPr marL="0" indent="0">
              <a:buNone/>
            </a:pPr>
            <a:r>
              <a:rPr lang="kk-KZ" dirty="0" smtClean="0">
                <a:solidFill>
                  <a:srgbClr val="002060"/>
                </a:solidFill>
              </a:rPr>
              <a:t>       2019 жылдың ақпан айынан ата-анасының құқығынан айырылу себебіне байланысты  «Техникалық қызмет көрсету және ауыл шаруашылықтағы жөндеу» мамандығы бойынша оқитын 2 курс студенті Щербаков Денис колледж қамқоршылығына алынды.</a:t>
            </a:r>
            <a:endParaRPr lang="ru-RU" dirty="0" smtClean="0">
              <a:solidFill>
                <a:srgbClr val="002060"/>
              </a:solidFill>
            </a:endParaRPr>
          </a:p>
          <a:p>
            <a:pPr marL="0" indent="0">
              <a:buNone/>
            </a:pPr>
            <a:r>
              <a:rPr lang="kk-KZ" dirty="0" smtClean="0">
                <a:solidFill>
                  <a:srgbClr val="002060"/>
                </a:solidFill>
              </a:rPr>
              <a:t>Жаябаев Бауыржан және Щербаков Денис колледж қамқоршылығында болғандықтан Қазақстан Республикасының №320 қаулысына сәйкес қажетті заттармен,  яғни киім-кешек,  ыстық тамақпен қамтамасыз етіледі.</a:t>
            </a:r>
            <a:endParaRPr lang="ru-RU" dirty="0" smtClean="0">
              <a:solidFill>
                <a:srgbClr val="002060"/>
              </a:solidFill>
            </a:endParaRPr>
          </a:p>
          <a:p>
            <a:endParaRPr lang="ru-RU" dirty="0">
              <a:solidFill>
                <a:srgbClr val="00206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1052736"/>
            <a:ext cx="8229600" cy="4525963"/>
          </a:xfrm>
        </p:spPr>
        <p:txBody>
          <a:bodyPr>
            <a:normAutofit/>
          </a:bodyPr>
          <a:lstStyle/>
          <a:p>
            <a:pPr algn="ctr">
              <a:buNone/>
            </a:pPr>
            <a:r>
              <a:rPr lang="kk-KZ" sz="3300" b="1" dirty="0" smtClean="0">
                <a:solidFill>
                  <a:srgbClr val="002060"/>
                </a:solidFill>
                <a:latin typeface="Times New Roman" pitchFamily="18" charset="0"/>
                <a:cs typeface="Times New Roman" pitchFamily="18" charset="0"/>
              </a:rPr>
              <a:t>Мүмкіндігі шектеулі, мүгедек студенттер.</a:t>
            </a:r>
            <a:endParaRPr lang="ru-RU" sz="3300" dirty="0" smtClean="0">
              <a:solidFill>
                <a:srgbClr val="002060"/>
              </a:solidFill>
              <a:latin typeface="Times New Roman" pitchFamily="18" charset="0"/>
              <a:cs typeface="Times New Roman" pitchFamily="18" charset="0"/>
            </a:endParaRPr>
          </a:p>
          <a:p>
            <a:pPr marL="0" indent="0">
              <a:buNone/>
            </a:pPr>
            <a:endParaRPr lang="kk-KZ" sz="3300" dirty="0" smtClean="0">
              <a:solidFill>
                <a:srgbClr val="002060"/>
              </a:solidFill>
              <a:latin typeface="Times New Roman" pitchFamily="18" charset="0"/>
              <a:cs typeface="Times New Roman" pitchFamily="18" charset="0"/>
            </a:endParaRPr>
          </a:p>
          <a:p>
            <a:pPr marL="0" indent="0">
              <a:buNone/>
            </a:pPr>
            <a:endParaRPr lang="kk-KZ" sz="3300" dirty="0" smtClean="0">
              <a:solidFill>
                <a:srgbClr val="002060"/>
              </a:solidFill>
              <a:latin typeface="Times New Roman" pitchFamily="18" charset="0"/>
              <a:cs typeface="Times New Roman" pitchFamily="18" charset="0"/>
            </a:endParaRPr>
          </a:p>
          <a:p>
            <a:pPr marL="0" indent="0">
              <a:buNone/>
            </a:pPr>
            <a:endParaRPr lang="kk-KZ" sz="3300" dirty="0" smtClean="0">
              <a:solidFill>
                <a:srgbClr val="002060"/>
              </a:solidFill>
              <a:latin typeface="Times New Roman" pitchFamily="18" charset="0"/>
              <a:cs typeface="Times New Roman" pitchFamily="18" charset="0"/>
            </a:endParaRPr>
          </a:p>
          <a:p>
            <a:pPr marL="0" indent="0">
              <a:buNone/>
            </a:pPr>
            <a:endParaRPr lang="kk-KZ" sz="3300" dirty="0" smtClean="0">
              <a:solidFill>
                <a:srgbClr val="002060"/>
              </a:solidFill>
              <a:latin typeface="Times New Roman" pitchFamily="18" charset="0"/>
              <a:cs typeface="Times New Roman" pitchFamily="18" charset="0"/>
            </a:endParaRPr>
          </a:p>
          <a:p>
            <a:endParaRPr lang="ru-RU" dirty="0"/>
          </a:p>
        </p:txBody>
      </p:sp>
      <p:graphicFrame>
        <p:nvGraphicFramePr>
          <p:cNvPr id="4" name="Таблица 3"/>
          <p:cNvGraphicFramePr>
            <a:graphicFrameLocks noGrp="1"/>
          </p:cNvGraphicFramePr>
          <p:nvPr/>
        </p:nvGraphicFramePr>
        <p:xfrm>
          <a:off x="755577" y="1988839"/>
          <a:ext cx="7704855" cy="4114800"/>
        </p:xfrm>
        <a:graphic>
          <a:graphicData uri="http://schemas.openxmlformats.org/drawingml/2006/table">
            <a:tbl>
              <a:tblPr firstRow="1" bandRow="1">
                <a:tableStyleId>{5C22544A-7EE6-4342-B048-85BDC9FD1C3A}</a:tableStyleId>
              </a:tblPr>
              <a:tblGrid>
                <a:gridCol w="2568285"/>
                <a:gridCol w="2568285"/>
                <a:gridCol w="2568285"/>
              </a:tblGrid>
              <a:tr h="882098">
                <a:tc>
                  <a:txBody>
                    <a:bodyPr/>
                    <a:lstStyle/>
                    <a:p>
                      <a:r>
                        <a:rPr lang="kk-KZ" sz="2800" dirty="0" smtClean="0">
                          <a:solidFill>
                            <a:srgbClr val="002060"/>
                          </a:solidFill>
                          <a:latin typeface="Times New Roman" pitchFamily="18" charset="0"/>
                          <a:cs typeface="Times New Roman" pitchFamily="18" charset="0"/>
                        </a:rPr>
                        <a:t>Студент аты-жөні</a:t>
                      </a:r>
                      <a:endParaRPr lang="ru-RU" sz="2800" dirty="0">
                        <a:solidFill>
                          <a:srgbClr val="002060"/>
                        </a:solidFill>
                        <a:latin typeface="Times New Roman" pitchFamily="18" charset="0"/>
                        <a:cs typeface="Times New Roman" pitchFamily="18" charset="0"/>
                      </a:endParaRPr>
                    </a:p>
                  </a:txBody>
                  <a:tcPr>
                    <a:noFill/>
                  </a:tcPr>
                </a:tc>
                <a:tc>
                  <a:txBody>
                    <a:bodyPr/>
                    <a:lstStyle/>
                    <a:p>
                      <a:r>
                        <a:rPr lang="kk-KZ" sz="2800" dirty="0" smtClean="0">
                          <a:solidFill>
                            <a:srgbClr val="002060"/>
                          </a:solidFill>
                          <a:latin typeface="Times New Roman" pitchFamily="18" charset="0"/>
                          <a:cs typeface="Times New Roman" pitchFamily="18" charset="0"/>
                        </a:rPr>
                        <a:t>Мүгедектік тобы</a:t>
                      </a:r>
                      <a:endParaRPr lang="ru-RU" sz="2800" dirty="0">
                        <a:solidFill>
                          <a:srgbClr val="002060"/>
                        </a:solidFill>
                        <a:latin typeface="Times New Roman" pitchFamily="18" charset="0"/>
                        <a:cs typeface="Times New Roman" pitchFamily="18" charset="0"/>
                      </a:endParaRPr>
                    </a:p>
                  </a:txBody>
                  <a:tcPr>
                    <a:noFill/>
                  </a:tcPr>
                </a:tc>
                <a:tc>
                  <a:txBody>
                    <a:bodyPr/>
                    <a:lstStyle/>
                    <a:p>
                      <a:r>
                        <a:rPr lang="kk-KZ" sz="2800" dirty="0" smtClean="0">
                          <a:solidFill>
                            <a:srgbClr val="002060"/>
                          </a:solidFill>
                          <a:latin typeface="Times New Roman" pitchFamily="18" charset="0"/>
                          <a:cs typeface="Times New Roman" pitchFamily="18" charset="0"/>
                        </a:rPr>
                        <a:t>Оқытылатын мамандығы</a:t>
                      </a:r>
                      <a:endParaRPr lang="ru-RU" sz="2800" dirty="0">
                        <a:solidFill>
                          <a:srgbClr val="002060"/>
                        </a:solidFill>
                        <a:latin typeface="Times New Roman" pitchFamily="18" charset="0"/>
                        <a:cs typeface="Times New Roman" pitchFamily="18" charset="0"/>
                      </a:endParaRPr>
                    </a:p>
                  </a:txBody>
                  <a:tcPr>
                    <a:noFill/>
                  </a:tcPr>
                </a:tc>
              </a:tr>
              <a:tr h="882098">
                <a:tc>
                  <a:txBody>
                    <a:bodyPr/>
                    <a:lstStyle/>
                    <a:p>
                      <a:r>
                        <a:rPr lang="kk-KZ" sz="2800" dirty="0" smtClean="0">
                          <a:solidFill>
                            <a:srgbClr val="002060"/>
                          </a:solidFill>
                          <a:latin typeface="Times New Roman" pitchFamily="18" charset="0"/>
                          <a:cs typeface="Times New Roman" pitchFamily="18" charset="0"/>
                        </a:rPr>
                        <a:t>Елюбаева Гульжан</a:t>
                      </a:r>
                      <a:endParaRPr lang="ru-RU" sz="2800" dirty="0">
                        <a:solidFill>
                          <a:srgbClr val="002060"/>
                        </a:solidFill>
                        <a:latin typeface="Times New Roman" pitchFamily="18" charset="0"/>
                        <a:cs typeface="Times New Roman" pitchFamily="18" charset="0"/>
                      </a:endParaRPr>
                    </a:p>
                  </a:txBody>
                  <a:tcPr>
                    <a:noFill/>
                  </a:tcPr>
                </a:tc>
                <a:tc>
                  <a:txBody>
                    <a:bodyPr/>
                    <a:lstStyle/>
                    <a:p>
                      <a:r>
                        <a:rPr lang="kk-KZ" sz="2800" dirty="0" smtClean="0">
                          <a:solidFill>
                            <a:srgbClr val="002060"/>
                          </a:solidFill>
                          <a:latin typeface="Times New Roman" pitchFamily="18" charset="0"/>
                          <a:cs typeface="Times New Roman" pitchFamily="18" charset="0"/>
                        </a:rPr>
                        <a:t>3 топтағы мүгедек</a:t>
                      </a:r>
                      <a:endParaRPr lang="ru-RU" sz="2800" dirty="0">
                        <a:solidFill>
                          <a:srgbClr val="002060"/>
                        </a:solidFill>
                        <a:latin typeface="Times New Roman" pitchFamily="18" charset="0"/>
                        <a:cs typeface="Times New Roman" pitchFamily="18" charset="0"/>
                      </a:endParaRPr>
                    </a:p>
                  </a:txBody>
                  <a:tcPr>
                    <a:noFill/>
                  </a:tcPr>
                </a:tc>
                <a:tc>
                  <a:txBody>
                    <a:bodyPr/>
                    <a:lstStyle/>
                    <a:p>
                      <a:r>
                        <a:rPr lang="kk-KZ" sz="2800" dirty="0" smtClean="0">
                          <a:solidFill>
                            <a:srgbClr val="002060"/>
                          </a:solidFill>
                          <a:latin typeface="Times New Roman" pitchFamily="18" charset="0"/>
                          <a:cs typeface="Times New Roman" pitchFamily="18" charset="0"/>
                        </a:rPr>
                        <a:t>Тамақтандыруды ұйымдастыру</a:t>
                      </a:r>
                      <a:endParaRPr lang="ru-RU" sz="2800" dirty="0">
                        <a:solidFill>
                          <a:srgbClr val="002060"/>
                        </a:solidFill>
                        <a:latin typeface="Times New Roman" pitchFamily="18" charset="0"/>
                        <a:cs typeface="Times New Roman" pitchFamily="18" charset="0"/>
                      </a:endParaRPr>
                    </a:p>
                  </a:txBody>
                  <a:tcPr>
                    <a:noFill/>
                  </a:tcPr>
                </a:tc>
              </a:tr>
              <a:tr h="1260140">
                <a:tc>
                  <a:txBody>
                    <a:bodyPr/>
                    <a:lstStyle/>
                    <a:p>
                      <a:r>
                        <a:rPr lang="kk-KZ" sz="2800" dirty="0" smtClean="0">
                          <a:solidFill>
                            <a:srgbClr val="002060"/>
                          </a:solidFill>
                          <a:latin typeface="Times New Roman" pitchFamily="18" charset="0"/>
                          <a:cs typeface="Times New Roman" pitchFamily="18" charset="0"/>
                        </a:rPr>
                        <a:t>Күмісбаева Дария </a:t>
                      </a:r>
                      <a:endParaRPr lang="ru-RU" sz="2800" dirty="0">
                        <a:solidFill>
                          <a:srgbClr val="002060"/>
                        </a:solidFill>
                        <a:latin typeface="Times New Roman" pitchFamily="18" charset="0"/>
                        <a:cs typeface="Times New Roman" pitchFamily="18" charset="0"/>
                      </a:endParaRPr>
                    </a:p>
                  </a:txBody>
                  <a:tcPr>
                    <a:noFill/>
                  </a:tcPr>
                </a:tc>
                <a:tc>
                  <a:txBody>
                    <a:bodyPr/>
                    <a:lstStyle/>
                    <a:p>
                      <a:r>
                        <a:rPr lang="kk-KZ" sz="2800" dirty="0" smtClean="0">
                          <a:solidFill>
                            <a:srgbClr val="002060"/>
                          </a:solidFill>
                          <a:latin typeface="Times New Roman" pitchFamily="18" charset="0"/>
                          <a:cs typeface="Times New Roman" pitchFamily="18" charset="0"/>
                        </a:rPr>
                        <a:t>туа біткен мүгедектік.</a:t>
                      </a:r>
                      <a:endParaRPr lang="ru-RU" sz="2800" dirty="0">
                        <a:solidFill>
                          <a:srgbClr val="002060"/>
                        </a:solidFill>
                        <a:latin typeface="Times New Roman" pitchFamily="18" charset="0"/>
                        <a:cs typeface="Times New Roman" pitchFamily="18" charset="0"/>
                      </a:endParaRPr>
                    </a:p>
                  </a:txBody>
                  <a:tcPr>
                    <a:noFill/>
                  </a:tcPr>
                </a:tc>
                <a:tc>
                  <a:txBody>
                    <a:bodyPr/>
                    <a:lstStyle/>
                    <a:p>
                      <a:r>
                        <a:rPr lang="kk-KZ" sz="2800" dirty="0" smtClean="0">
                          <a:solidFill>
                            <a:srgbClr val="002060"/>
                          </a:solidFill>
                          <a:latin typeface="Times New Roman" pitchFamily="18" charset="0"/>
                          <a:cs typeface="Times New Roman" pitchFamily="18" charset="0"/>
                        </a:rPr>
                        <a:t>Фермерлік шаруашылығы(бейіні бойынша) </a:t>
                      </a:r>
                      <a:endParaRPr lang="ru-RU" sz="2800" dirty="0">
                        <a:solidFill>
                          <a:srgbClr val="002060"/>
                        </a:solidFill>
                        <a:latin typeface="Times New Roman" pitchFamily="18" charset="0"/>
                        <a:cs typeface="Times New Roman" pitchFamily="18" charset="0"/>
                      </a:endParaRPr>
                    </a:p>
                  </a:txBody>
                  <a:tcPr>
                    <a:no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kk-KZ" sz="2800" b="1" dirty="0" smtClean="0">
                <a:solidFill>
                  <a:srgbClr val="002060"/>
                </a:solidFill>
                <a:latin typeface="Times New Roman" pitchFamily="18" charset="0"/>
                <a:cs typeface="Times New Roman" pitchFamily="18" charset="0"/>
              </a:rPr>
              <a:t>Құқықтық тәрбие. ҚЖТИ есебінде тұрғандар.</a:t>
            </a:r>
            <a:r>
              <a:rPr lang="ru-RU" sz="2800" dirty="0" smtClean="0">
                <a:solidFill>
                  <a:srgbClr val="002060"/>
                </a:solidFill>
                <a:latin typeface="Times New Roman" pitchFamily="18" charset="0"/>
                <a:cs typeface="Times New Roman" pitchFamily="18" charset="0"/>
              </a:rPr>
              <a:t/>
            </a:r>
            <a:br>
              <a:rPr lang="ru-RU" sz="2800" dirty="0" smtClean="0">
                <a:solidFill>
                  <a:srgbClr val="002060"/>
                </a:solidFill>
                <a:latin typeface="Times New Roman" pitchFamily="18" charset="0"/>
                <a:cs typeface="Times New Roman" pitchFamily="18" charset="0"/>
              </a:rPr>
            </a:br>
            <a:endParaRPr lang="ru-RU" sz="2800" dirty="0">
              <a:solidFill>
                <a:srgbClr val="002060"/>
              </a:solidFill>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nvPr>
        </p:nvGraphicFramePr>
        <p:xfrm>
          <a:off x="395536" y="980728"/>
          <a:ext cx="8229600" cy="329184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kk-KZ" dirty="0" smtClean="0">
                          <a:solidFill>
                            <a:srgbClr val="002060"/>
                          </a:solidFill>
                        </a:rPr>
                        <a:t>Есепте тұрған студент аты-жөні</a:t>
                      </a:r>
                      <a:endParaRPr lang="ru-RU" dirty="0">
                        <a:solidFill>
                          <a:srgbClr val="002060"/>
                        </a:solidFill>
                      </a:endParaRPr>
                    </a:p>
                  </a:txBody>
                  <a:tcPr/>
                </a:tc>
                <a:tc>
                  <a:txBody>
                    <a:bodyPr/>
                    <a:lstStyle/>
                    <a:p>
                      <a:r>
                        <a:rPr lang="kk-KZ" dirty="0" smtClean="0">
                          <a:solidFill>
                            <a:srgbClr val="002060"/>
                          </a:solidFill>
                        </a:rPr>
                        <a:t>Есепте тұрған санаты</a:t>
                      </a:r>
                      <a:endParaRPr lang="ru-RU" dirty="0">
                        <a:solidFill>
                          <a:srgbClr val="002060"/>
                        </a:solidFill>
                      </a:endParaRPr>
                    </a:p>
                  </a:txBody>
                  <a:tcPr/>
                </a:tc>
                <a:tc>
                  <a:txBody>
                    <a:bodyPr/>
                    <a:lstStyle/>
                    <a:p>
                      <a:r>
                        <a:rPr lang="kk-KZ" dirty="0" smtClean="0">
                          <a:solidFill>
                            <a:srgbClr val="002060"/>
                          </a:solidFill>
                        </a:rPr>
                        <a:t>Есепке алынған мерзімі</a:t>
                      </a:r>
                      <a:endParaRPr lang="ru-RU" dirty="0">
                        <a:solidFill>
                          <a:srgbClr val="002060"/>
                        </a:solidFill>
                      </a:endParaRPr>
                    </a:p>
                  </a:txBody>
                  <a:tcPr/>
                </a:tc>
              </a:tr>
              <a:tr h="370840">
                <a:tc>
                  <a:txBody>
                    <a:bodyPr/>
                    <a:lstStyle/>
                    <a:p>
                      <a:r>
                        <a:rPr lang="kk-KZ" sz="1800" kern="1200" dirty="0" smtClean="0">
                          <a:solidFill>
                            <a:srgbClr val="002060"/>
                          </a:solidFill>
                          <a:latin typeface="+mn-lt"/>
                          <a:ea typeface="+mn-ea"/>
                          <a:cs typeface="+mn-cs"/>
                        </a:rPr>
                        <a:t>Щербаков Денис Игоревич</a:t>
                      </a:r>
                      <a:endParaRPr lang="ru-RU" dirty="0">
                        <a:solidFill>
                          <a:srgbClr val="002060"/>
                        </a:solidFill>
                      </a:endParaRPr>
                    </a:p>
                  </a:txBody>
                  <a:tcPr/>
                </a:tc>
                <a:tc>
                  <a:txBody>
                    <a:bodyPr/>
                    <a:lstStyle/>
                    <a:p>
                      <a:r>
                        <a:rPr lang="kk-KZ" sz="1800" kern="1200" dirty="0" smtClean="0">
                          <a:solidFill>
                            <a:srgbClr val="002060"/>
                          </a:solidFill>
                          <a:latin typeface="+mn-lt"/>
                          <a:ea typeface="+mn-ea"/>
                          <a:cs typeface="+mn-cs"/>
                        </a:rPr>
                        <a:t>Амнистия немесе кешірім жасау актісінің нәтижесінде жазалау немесе қылмыстық жауапкершіліктен босатылған кәмелетке толмағандар</a:t>
                      </a:r>
                      <a:endParaRPr lang="ru-RU" dirty="0">
                        <a:solidFill>
                          <a:srgbClr val="002060"/>
                        </a:solidFill>
                      </a:endParaRPr>
                    </a:p>
                  </a:txBody>
                  <a:tcPr/>
                </a:tc>
                <a:tc>
                  <a:txBody>
                    <a:bodyPr/>
                    <a:lstStyle/>
                    <a:p>
                      <a:r>
                        <a:rPr lang="kk-KZ" sz="1800" kern="1200" dirty="0" smtClean="0">
                          <a:solidFill>
                            <a:srgbClr val="002060"/>
                          </a:solidFill>
                          <a:latin typeface="+mn-lt"/>
                          <a:ea typeface="+mn-ea"/>
                          <a:cs typeface="+mn-cs"/>
                        </a:rPr>
                        <a:t>2018 жыл 20 тамыз</a:t>
                      </a:r>
                      <a:endParaRPr lang="ru-RU" dirty="0">
                        <a:solidFill>
                          <a:srgbClr val="002060"/>
                        </a:solidFill>
                      </a:endParaRPr>
                    </a:p>
                  </a:txBody>
                  <a:tcPr/>
                </a:tc>
              </a:tr>
              <a:tr h="370840">
                <a:tc>
                  <a:txBody>
                    <a:bodyPr/>
                    <a:lstStyle/>
                    <a:p>
                      <a:r>
                        <a:rPr lang="kk-KZ" sz="1800" kern="1200" dirty="0" smtClean="0">
                          <a:solidFill>
                            <a:srgbClr val="002060"/>
                          </a:solidFill>
                          <a:latin typeface="+mn-lt"/>
                          <a:ea typeface="+mn-ea"/>
                          <a:cs typeface="+mn-cs"/>
                        </a:rPr>
                        <a:t>Мукажанова Сабина </a:t>
                      </a:r>
                      <a:endParaRPr lang="ru-RU" dirty="0">
                        <a:solidFill>
                          <a:srgbClr val="002060"/>
                        </a:solidFill>
                      </a:endParaRPr>
                    </a:p>
                  </a:txBody>
                  <a:tcPr/>
                </a:tc>
                <a:tc>
                  <a:txBody>
                    <a:bodyPr/>
                    <a:lstStyle/>
                    <a:p>
                      <a:r>
                        <a:rPr lang="kk-KZ" sz="1800" kern="1200" dirty="0" smtClean="0">
                          <a:solidFill>
                            <a:srgbClr val="002060"/>
                          </a:solidFill>
                          <a:latin typeface="+mn-lt"/>
                          <a:ea typeface="+mn-ea"/>
                          <a:cs typeface="+mn-cs"/>
                        </a:rPr>
                        <a:t>Үйсіз және қадағалаусыз қалғандар</a:t>
                      </a:r>
                      <a:endParaRPr lang="ru-RU" dirty="0">
                        <a:solidFill>
                          <a:srgbClr val="002060"/>
                        </a:solidFill>
                      </a:endParaRPr>
                    </a:p>
                  </a:txBody>
                  <a:tcPr/>
                </a:tc>
                <a:tc>
                  <a:txBody>
                    <a:bodyPr/>
                    <a:lstStyle/>
                    <a:p>
                      <a:r>
                        <a:rPr lang="kk-KZ" sz="1800" kern="1200" dirty="0" smtClean="0">
                          <a:solidFill>
                            <a:srgbClr val="002060"/>
                          </a:solidFill>
                          <a:latin typeface="+mn-lt"/>
                          <a:ea typeface="+mn-ea"/>
                          <a:cs typeface="+mn-cs"/>
                        </a:rPr>
                        <a:t>2018 жыл 09 шілде</a:t>
                      </a:r>
                      <a:endParaRPr lang="ru-RU" dirty="0">
                        <a:solidFill>
                          <a:srgbClr val="002060"/>
                        </a:solidFill>
                      </a:endParaRPr>
                    </a:p>
                  </a:txBody>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kk-KZ" sz="2800" b="1" dirty="0" smtClean="0">
                <a:solidFill>
                  <a:srgbClr val="002060"/>
                </a:solidFill>
                <a:latin typeface="Times New Roman" pitchFamily="18" charset="0"/>
                <a:cs typeface="Times New Roman" pitchFamily="18" charset="0"/>
              </a:rPr>
              <a:t>Колледжішілік есепте тұрғандар</a:t>
            </a:r>
            <a:endParaRPr lang="ru-RU" sz="2800" b="1" dirty="0">
              <a:solidFill>
                <a:srgbClr val="002060"/>
              </a:solidFill>
              <a:latin typeface="Times New Roman" pitchFamily="18" charset="0"/>
              <a:cs typeface="Times New Roman" pitchFamily="18" charset="0"/>
            </a:endParaRPr>
          </a:p>
        </p:txBody>
      </p:sp>
      <p:graphicFrame>
        <p:nvGraphicFramePr>
          <p:cNvPr id="4" name="Содержимое 3"/>
          <p:cNvGraphicFramePr>
            <a:graphicFrameLocks noGrp="1"/>
          </p:cNvGraphicFramePr>
          <p:nvPr>
            <p:ph idx="1"/>
          </p:nvPr>
        </p:nvGraphicFramePr>
        <p:xfrm>
          <a:off x="395536" y="1268760"/>
          <a:ext cx="8229600" cy="2952328"/>
        </p:xfrm>
        <a:graphic>
          <a:graphicData uri="http://schemas.openxmlformats.org/drawingml/2006/table">
            <a:tbl>
              <a:tblPr firstRow="1" bandRow="1">
                <a:tableStyleId>{5C22544A-7EE6-4342-B048-85BDC9FD1C3A}</a:tableStyleId>
              </a:tblPr>
              <a:tblGrid>
                <a:gridCol w="2743200"/>
                <a:gridCol w="2743200"/>
                <a:gridCol w="2743200"/>
              </a:tblGrid>
              <a:tr h="1215664">
                <a:tc>
                  <a:txBody>
                    <a:bodyPr/>
                    <a:lstStyle/>
                    <a:p>
                      <a:r>
                        <a:rPr lang="kk-KZ" dirty="0" smtClean="0">
                          <a:solidFill>
                            <a:srgbClr val="002060"/>
                          </a:solidFill>
                        </a:rPr>
                        <a:t>Есепте тұрған студент аты-жөні</a:t>
                      </a:r>
                      <a:endParaRPr lang="ru-RU" dirty="0">
                        <a:solidFill>
                          <a:srgbClr val="002060"/>
                        </a:solidFill>
                      </a:endParaRPr>
                    </a:p>
                  </a:txBody>
                  <a:tcPr/>
                </a:tc>
                <a:tc>
                  <a:txBody>
                    <a:bodyPr/>
                    <a:lstStyle/>
                    <a:p>
                      <a:r>
                        <a:rPr lang="kk-KZ" dirty="0" smtClean="0">
                          <a:solidFill>
                            <a:srgbClr val="002060"/>
                          </a:solidFill>
                        </a:rPr>
                        <a:t>Есепке</a:t>
                      </a:r>
                      <a:r>
                        <a:rPr lang="kk-KZ" baseline="0" dirty="0" smtClean="0">
                          <a:solidFill>
                            <a:srgbClr val="002060"/>
                          </a:solidFill>
                        </a:rPr>
                        <a:t> тұру себебі </a:t>
                      </a:r>
                      <a:endParaRPr lang="ru-RU" dirty="0">
                        <a:solidFill>
                          <a:srgbClr val="002060"/>
                        </a:solidFill>
                      </a:endParaRPr>
                    </a:p>
                  </a:txBody>
                  <a:tcPr/>
                </a:tc>
                <a:tc>
                  <a:txBody>
                    <a:bodyPr/>
                    <a:lstStyle/>
                    <a:p>
                      <a:r>
                        <a:rPr lang="kk-KZ" dirty="0" smtClean="0">
                          <a:solidFill>
                            <a:srgbClr val="002060"/>
                          </a:solidFill>
                        </a:rPr>
                        <a:t>Есепке алынған мерзімі</a:t>
                      </a:r>
                      <a:endParaRPr lang="ru-RU" dirty="0">
                        <a:solidFill>
                          <a:srgbClr val="002060"/>
                        </a:solidFill>
                      </a:endParaRPr>
                    </a:p>
                  </a:txBody>
                  <a:tcPr/>
                </a:tc>
              </a:tr>
              <a:tr h="1736664">
                <a:tc>
                  <a:txBody>
                    <a:bodyPr/>
                    <a:lstStyle/>
                    <a:p>
                      <a:r>
                        <a:rPr lang="kk-KZ" dirty="0" smtClean="0">
                          <a:solidFill>
                            <a:srgbClr val="002060"/>
                          </a:solidFill>
                        </a:rPr>
                        <a:t>Радаев Максим </a:t>
                      </a:r>
                      <a:endParaRPr lang="ru-RU" dirty="0">
                        <a:solidFill>
                          <a:srgbClr val="002060"/>
                        </a:solidFill>
                      </a:endParaRPr>
                    </a:p>
                  </a:txBody>
                  <a:tcPr/>
                </a:tc>
                <a:tc>
                  <a:txBody>
                    <a:bodyPr/>
                    <a:lstStyle/>
                    <a:p>
                      <a:r>
                        <a:rPr lang="kk-KZ" dirty="0" smtClean="0">
                          <a:solidFill>
                            <a:srgbClr val="002060"/>
                          </a:solidFill>
                        </a:rPr>
                        <a:t>Алкогольді заттарды қолданады, сабақты себепсіз босату</a:t>
                      </a:r>
                      <a:endParaRPr lang="ru-RU" dirty="0">
                        <a:solidFill>
                          <a:srgbClr val="002060"/>
                        </a:solidFill>
                      </a:endParaRPr>
                    </a:p>
                  </a:txBody>
                  <a:tcPr/>
                </a:tc>
                <a:tc>
                  <a:txBody>
                    <a:bodyPr/>
                    <a:lstStyle/>
                    <a:p>
                      <a:r>
                        <a:rPr lang="kk-KZ" dirty="0" smtClean="0">
                          <a:solidFill>
                            <a:srgbClr val="002060"/>
                          </a:solidFill>
                        </a:rPr>
                        <a:t>2019 жыл 18 сәуір</a:t>
                      </a:r>
                      <a:endParaRPr lang="ru-RU" dirty="0">
                        <a:solidFill>
                          <a:srgbClr val="002060"/>
                        </a:solidFill>
                      </a:endParaRPr>
                    </a:p>
                  </a:txBody>
                  <a:tcPr/>
                </a:tc>
              </a:tr>
            </a:tbl>
          </a:graphicData>
        </a:graphic>
      </p:graphicFrame>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599</TotalTime>
  <Words>709</Words>
  <Application>Microsoft Office PowerPoint</Application>
  <PresentationFormat>Экран (4:3)</PresentationFormat>
  <Paragraphs>90</Paragraphs>
  <Slides>29</Slides>
  <Notes>5</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Тема Office</vt:lpstr>
      <vt:lpstr>2018-2019 оқу жылына  тәрбие бағыты бойынша  жылдық есеп </vt:lpstr>
      <vt:lpstr>Слайд 2</vt:lpstr>
      <vt:lpstr>Студенттер кеңесі</vt:lpstr>
      <vt:lpstr>Слайд 4</vt:lpstr>
      <vt:lpstr>Слайд 5</vt:lpstr>
      <vt:lpstr>Слайд 6</vt:lpstr>
      <vt:lpstr>Слайд 7</vt:lpstr>
      <vt:lpstr>Құқықтық тәрбие. ҚЖТИ есебінде тұрғандар. </vt:lpstr>
      <vt:lpstr>Колледжішілік есепте тұрғандар</vt:lpstr>
      <vt:lpstr>Мерекелік және басқа да өткізілген іс-шаралар.</vt:lpstr>
      <vt:lpstr>«Рухани жаңғыру» бағдарламасы аясында колледж студенттерінің арасында  шағын футболдан турнир өткізілді. </vt:lpstr>
      <vt:lpstr>Бесқарағай ауданының алаңында өткізілген сыбайлас жемқорлыққа қарсы облыстық  «Адал жол» марафоны </vt:lpstr>
      <vt:lpstr>Колледж студенттері колледж әкімшілігінің бастамасымен «Рухани жаңғыру» Бағдарламасы аясында, бағдарламаны жүзеге асыру барысында  қазақтың ұлы ақыны Абайдың туған жеріне, Жидебайға барып қайтты.</vt:lpstr>
      <vt:lpstr>Слайд 14</vt:lpstr>
      <vt:lpstr>«Алтын күз» мерекесі </vt:lpstr>
      <vt:lpstr>1-қазан – Қарттар күні мерекесіне орай Бесқарағай колледжінің «еріктілер» тобы колледжге бекітілген бірнеше қарттардың үйлеріне барып,  асыл қазынамыз қарттарға құрмет көрсетті</vt:lpstr>
      <vt:lpstr>Мұғалімдер күні</vt:lpstr>
      <vt:lpstr>  Қараша айында колледждің екінші курс студенті Алишер Авазов Шығыс Қазақстан облысы жастарының атынан Алматы қаласына Республикалық еріктілер слетіне барып, қайтты. Слет Республикалық Жастар үні ұйымының ұйымдастырылуымен өтті.  </vt:lpstr>
      <vt:lpstr>2018 жыл қорытындысы бойынша Бесқарағай ауданы жастары арасында аудан әкімінің «Арман қанаты» номинациясымен марапатталды. </vt:lpstr>
      <vt:lpstr>Студенттердің сыбайлас жемқорлық туралы білімдерін тереңдету, Заң алдындағы жауапкершілікті арттыру, ұйымшылдық пен тәртіптіліктің тиімді жолдарын таба білуге баулу, саяси сауаттылыққа баулу мақсатында бірқатар іс-шаралар өткізілді</vt:lpstr>
      <vt:lpstr>«Ауыл шаруашылығында техникалық қызмет көрсету және жөндеу»  тобының бірінші курс студенттерімен Тұңғыш Президент күні қарсаңында ашық тәрбие сағаты </vt:lpstr>
      <vt:lpstr>Бесқарағай аудандық  қорғаныс істері бойынша бөлімнің  басшысы және Ауған соғысының ардагерлерімен кездесу </vt:lpstr>
      <vt:lpstr>Тұңғыш  Президент күніне орай колледж студенттері мен мектеп оқушылары  арасында  Елбасын саясатын насихаттау, дәріптеу және  кәсіби бағыт бағдар беру мақсатында «Ғажайып алаң»  ойыны өткізілді</vt:lpstr>
      <vt:lpstr>Қазақстан Республикасының Тәуелсіздігі күні мерекесі қарсаңында колледж акт залында  «Елім менің» ток-шоуы  ұйымдастырылды. </vt:lpstr>
      <vt:lpstr>Слайд 25</vt:lpstr>
      <vt:lpstr>Жаңа жыл-2019 шыршасы</vt:lpstr>
      <vt:lpstr>2018-2019 оқу жылында топтар арасында қоғамдық жұмыстарға, іс-шараларға қатысу мониторингі</vt:lpstr>
      <vt:lpstr>Слайд 28</vt:lpstr>
      <vt:lpstr>Слайд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65</cp:revision>
  <dcterms:created xsi:type="dcterms:W3CDTF">2019-01-03T10:54:25Z</dcterms:created>
  <dcterms:modified xsi:type="dcterms:W3CDTF">2019-06-28T08:22:18Z</dcterms:modified>
</cp:coreProperties>
</file>